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308" r:id="rId3"/>
    <p:sldId id="298" r:id="rId4"/>
    <p:sldId id="300" r:id="rId5"/>
    <p:sldId id="301" r:id="rId6"/>
    <p:sldId id="302" r:id="rId7"/>
    <p:sldId id="303" r:id="rId8"/>
    <p:sldId id="304" r:id="rId9"/>
    <p:sldId id="299" r:id="rId10"/>
    <p:sldId id="305" r:id="rId11"/>
    <p:sldId id="306" r:id="rId12"/>
    <p:sldId id="30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>
      <p:cViewPr varScale="1">
        <p:scale>
          <a:sx n="112" d="100"/>
          <a:sy n="112" d="100"/>
        </p:scale>
        <p:origin x="7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705604-5627-4016-BAB4-FD48B582821C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5B6C94-87D4-4D27-8DA6-8B0E69963296}">
      <dgm:prSet phldrT="[Текст]" custT="1"/>
      <dgm:spPr>
        <a:solidFill>
          <a:schemeClr val="bg1"/>
        </a:solidFill>
        <a:ln w="28575">
          <a:solidFill>
            <a:srgbClr val="C00000"/>
          </a:solidFill>
        </a:ln>
      </dgm:spPr>
      <dgm:t>
        <a:bodyPr/>
        <a:lstStyle/>
        <a:p>
          <a:pPr marL="0" algn="ctr">
            <a:spcBef>
              <a:spcPts val="0"/>
            </a:spcBef>
            <a:spcAft>
              <a:spcPts val="0"/>
            </a:spcAft>
          </a:pPr>
          <a:r>
            <a:rPr lang="ru-RU" sz="1400" dirty="0" smtClean="0"/>
            <a:t>Коммунальная услуга газоснабжения предоставляется газоснабжающей организацией при условии обязательного осуществления: </a:t>
          </a:r>
        </a:p>
        <a:p>
          <a:pPr marL="0" algn="l">
            <a:spcBef>
              <a:spcPts val="0"/>
            </a:spcBef>
            <a:spcAft>
              <a:spcPts val="0"/>
            </a:spcAft>
          </a:pPr>
          <a:r>
            <a:rPr lang="ru-RU" sz="1400" dirty="0" smtClean="0"/>
            <a:t>- ТО и </a:t>
          </a:r>
          <a:r>
            <a:rPr lang="ru-RU" sz="1400" b="1" dirty="0" smtClean="0"/>
            <a:t>ремонта</a:t>
          </a:r>
          <a:r>
            <a:rPr lang="ru-RU" sz="1400" dirty="0" smtClean="0"/>
            <a:t> ВДГО в МКД, </a:t>
          </a:r>
        </a:p>
        <a:p>
          <a:pPr marL="0" algn="l">
            <a:spcBef>
              <a:spcPts val="0"/>
            </a:spcBef>
            <a:spcAft>
              <a:spcPts val="0"/>
            </a:spcAft>
          </a:pPr>
          <a:r>
            <a:rPr lang="ru-RU" sz="1400" dirty="0" smtClean="0"/>
            <a:t>- ТО ВКГО в МКД, </a:t>
          </a:r>
        </a:p>
        <a:p>
          <a:pPr marL="0" algn="l">
            <a:spcBef>
              <a:spcPts val="0"/>
            </a:spcBef>
            <a:spcAft>
              <a:spcPts val="0"/>
            </a:spcAft>
          </a:pPr>
          <a:r>
            <a:rPr lang="ru-RU" sz="1400" dirty="0" smtClean="0"/>
            <a:t>- ТО ВДГО в жилом доме в порядке, предусмотренном ЖК РФ.</a:t>
          </a:r>
          <a:endParaRPr lang="ru-RU" sz="1400" dirty="0"/>
        </a:p>
      </dgm:t>
    </dgm:pt>
    <dgm:pt modelId="{095E8A87-D1A5-4FB8-9373-BCE24049E7CF}" type="parTrans" cxnId="{906D4414-8214-4E29-9232-5CA95D43EEB9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FBC0719-8A09-4041-B977-CA7407EE4C02}" type="sibTrans" cxnId="{906D4414-8214-4E29-9232-5CA95D43EEB9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70CFB32C-50DC-4367-9F84-F5CDE22CEC32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r>
            <a:rPr lang="ru-RU" sz="2000" b="1" dirty="0" smtClean="0"/>
            <a:t>1.</a:t>
          </a:r>
        </a:p>
        <a:p>
          <a:pPr marL="0">
            <a:spcBef>
              <a:spcPts val="0"/>
            </a:spcBef>
            <a:spcAft>
              <a:spcPts val="0"/>
            </a:spcAft>
          </a:pPr>
          <a:r>
            <a:rPr lang="ru-RU" sz="1300" b="1" dirty="0" smtClean="0"/>
            <a:t>ТО и ремонт ВДГО в МКД и ТО ВКГО в этом же МКД осуществляются</a:t>
          </a:r>
          <a:r>
            <a:rPr lang="ru-RU" sz="1300" dirty="0" smtClean="0"/>
            <a:t> </a:t>
          </a:r>
          <a:r>
            <a:rPr lang="ru-RU" sz="1300" b="1" u="sng" dirty="0" smtClean="0"/>
            <a:t>одной газораспределительной организацией.</a:t>
          </a:r>
          <a:endParaRPr lang="ru-RU" sz="1300" dirty="0"/>
        </a:p>
      </dgm:t>
    </dgm:pt>
    <dgm:pt modelId="{17C15BFE-7C76-41D5-9530-47D046DAECBF}" type="parTrans" cxnId="{C2A4F76B-6CF4-4955-A08C-C54FF84247D7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5A3C23FF-ADA0-4E04-AE0D-D9110805C16F}" type="sibTrans" cxnId="{C2A4F76B-6CF4-4955-A08C-C54FF84247D7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6BEF47FA-1AFC-474D-9AFF-6B2E3532A3B1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162050" indent="0">
            <a:spcBef>
              <a:spcPts val="0"/>
            </a:spcBef>
            <a:spcAft>
              <a:spcPts val="0"/>
            </a:spcAft>
          </a:pPr>
          <a:endParaRPr lang="ru-RU" sz="1300" dirty="0" smtClean="0"/>
        </a:p>
        <a:p>
          <a:pPr marL="1162050" indent="0">
            <a:spcBef>
              <a:spcPts val="0"/>
            </a:spcBef>
            <a:spcAft>
              <a:spcPts val="0"/>
            </a:spcAft>
          </a:pPr>
          <a:r>
            <a:rPr lang="ru-RU" sz="2000" b="1" dirty="0" smtClean="0"/>
            <a:t>2.</a:t>
          </a:r>
        </a:p>
        <a:p>
          <a:pPr marL="1162050" indent="0">
            <a:spcBef>
              <a:spcPts val="0"/>
            </a:spcBef>
            <a:spcAft>
              <a:spcPts val="0"/>
            </a:spcAft>
          </a:pPr>
          <a:r>
            <a:rPr lang="ru-RU" sz="1300" dirty="0" smtClean="0"/>
            <a:t>Размер платы за ТО ВКГО в МКД, а также за ТО ВДГО в жилом доме рассчитывается в порядке, установленном методическими указаниями, утвержденными </a:t>
          </a:r>
        </a:p>
        <a:p>
          <a:pPr marL="1162050" indent="0">
            <a:spcBef>
              <a:spcPts val="0"/>
            </a:spcBef>
            <a:spcAft>
              <a:spcPts val="0"/>
            </a:spcAft>
          </a:pPr>
          <a:r>
            <a:rPr lang="ru-RU" sz="1300" dirty="0" smtClean="0"/>
            <a:t>Минстроем России.</a:t>
          </a:r>
          <a:endParaRPr lang="ru-RU" sz="1300" dirty="0"/>
        </a:p>
      </dgm:t>
    </dgm:pt>
    <dgm:pt modelId="{46A8E247-CA38-4CA0-B1DE-95441319373C}" type="parTrans" cxnId="{6363FB58-4EAC-448D-88CD-2B2657C13CDE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D4F1001-B263-4675-BD15-2073FCF6C9D5}" type="sibTrans" cxnId="{6363FB58-4EAC-448D-88CD-2B2657C13CDE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54C614A9-6127-48B6-B159-CB9DE3F187E8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defTabSz="695325">
            <a:spcBef>
              <a:spcPts val="0"/>
            </a:spcBef>
            <a:spcAft>
              <a:spcPts val="0"/>
            </a:spcAft>
            <a:tabLst>
              <a:tab pos="2871788" algn="l"/>
            </a:tabLst>
          </a:pPr>
          <a:endParaRPr lang="ru-RU" sz="2000" b="1" dirty="0" smtClean="0"/>
        </a:p>
        <a:p>
          <a:pPr marL="0" defTabSz="695325">
            <a:spcBef>
              <a:spcPts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2000" b="1" dirty="0" smtClean="0"/>
            <a:t>3.</a:t>
          </a:r>
        </a:p>
        <a:p>
          <a:pPr marL="0" defTabSz="695325">
            <a:spcBef>
              <a:spcPts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1300" dirty="0" smtClean="0"/>
            <a:t>Типовые формы договоров утверждены </a:t>
          </a:r>
        </a:p>
        <a:p>
          <a:pPr marL="0" defTabSz="695325">
            <a:spcBef>
              <a:spcPts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1300" dirty="0" smtClean="0"/>
            <a:t>Минстроем России. </a:t>
          </a:r>
          <a:endParaRPr lang="ru-RU" sz="1300" dirty="0"/>
        </a:p>
      </dgm:t>
    </dgm:pt>
    <dgm:pt modelId="{29CF7D5E-A22A-43E1-9CB4-7E35BB4D4F64}" type="parTrans" cxnId="{651498B2-0748-4EE1-807E-73067BD7BA11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6E55ECC2-E1FE-45A7-A473-DDD131AC809B}" type="sibTrans" cxnId="{651498B2-0748-4EE1-807E-73067BD7BA11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1537D3-035E-4EE4-AB2A-C05AF9A90FC2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indent="0">
            <a:spcBef>
              <a:spcPts val="0"/>
            </a:spcBef>
            <a:spcAft>
              <a:spcPts val="0"/>
            </a:spcAft>
          </a:pPr>
          <a:endParaRPr lang="ru-RU" sz="2000" b="1" dirty="0" smtClean="0"/>
        </a:p>
        <a:p>
          <a:pPr marL="0" indent="0">
            <a:spcBef>
              <a:spcPts val="0"/>
            </a:spcBef>
            <a:spcAft>
              <a:spcPts val="0"/>
            </a:spcAft>
          </a:pPr>
          <a:r>
            <a:rPr lang="ru-RU" sz="2000" b="1" dirty="0" smtClean="0"/>
            <a:t>4.</a:t>
          </a:r>
        </a:p>
        <a:p>
          <a:pPr marL="0" indent="0">
            <a:spcBef>
              <a:spcPts val="0"/>
            </a:spcBef>
            <a:spcAft>
              <a:spcPts val="0"/>
            </a:spcAft>
          </a:pPr>
          <a:r>
            <a:rPr lang="ru-RU" sz="1300" b="1" dirty="0" smtClean="0"/>
            <a:t>Услуги (работы) по установке, замене или ремонту ВКГО в МКД и ВДГО в жилом доме, не указанные в минимальном перечне услуг (работ), осуществляются собственником такого оборудования в соответствии</a:t>
          </a:r>
          <a:r>
            <a:rPr lang="ru-RU" sz="1300" dirty="0" smtClean="0"/>
            <a:t> </a:t>
          </a:r>
        </a:p>
        <a:p>
          <a:pPr marL="0" indent="0">
            <a:spcBef>
              <a:spcPts val="0"/>
            </a:spcBef>
            <a:spcAft>
              <a:spcPts val="0"/>
            </a:spcAft>
          </a:pPr>
          <a:r>
            <a:rPr lang="ru-RU" sz="1300" b="1" dirty="0" smtClean="0"/>
            <a:t>с</a:t>
          </a:r>
          <a:r>
            <a:rPr lang="ru-RU" sz="1300" dirty="0" smtClean="0"/>
            <a:t> </a:t>
          </a:r>
          <a:r>
            <a:rPr lang="ru-RU" sz="1300" b="1" u="sng" dirty="0" smtClean="0"/>
            <a:t>отдельными договорами</a:t>
          </a:r>
          <a:r>
            <a:rPr lang="ru-RU" sz="1300" dirty="0" smtClean="0"/>
            <a:t>.</a:t>
          </a:r>
          <a:endParaRPr lang="ru-RU" sz="1300" dirty="0"/>
        </a:p>
      </dgm:t>
    </dgm:pt>
    <dgm:pt modelId="{6253CAD4-665B-439A-806D-B271E981638E}" type="parTrans" cxnId="{06388C08-A8C9-48A7-BD9E-CE16E0FA038D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423DECA5-42EB-4DFD-BBD2-77EC6C365D1D}" type="sibTrans" cxnId="{06388C08-A8C9-48A7-BD9E-CE16E0FA038D}">
      <dgm:prSet/>
      <dgm:spPr/>
      <dgm:t>
        <a:bodyPr/>
        <a:lstStyle/>
        <a:p>
          <a:pPr marL="0"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681F6F7A-8477-4806-B53F-1B90C6FA06C6}" type="pres">
      <dgm:prSet presAssocID="{8B705604-5627-4016-BAB4-FD48B582821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F4A6923-4458-4D94-8F9A-1CBE3A129FB2}" type="pres">
      <dgm:prSet presAssocID="{8B705604-5627-4016-BAB4-FD48B582821C}" presName="matrix" presStyleCnt="0"/>
      <dgm:spPr/>
    </dgm:pt>
    <dgm:pt modelId="{88FE2FF1-D685-44DB-9842-8747F9A0B96A}" type="pres">
      <dgm:prSet presAssocID="{8B705604-5627-4016-BAB4-FD48B582821C}" presName="tile1" presStyleLbl="node1" presStyleIdx="0" presStyleCnt="4"/>
      <dgm:spPr/>
      <dgm:t>
        <a:bodyPr/>
        <a:lstStyle/>
        <a:p>
          <a:endParaRPr lang="ru-RU"/>
        </a:p>
      </dgm:t>
    </dgm:pt>
    <dgm:pt modelId="{731B152B-4695-4022-96DB-8EDABF51741A}" type="pres">
      <dgm:prSet presAssocID="{8B705604-5627-4016-BAB4-FD48B582821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9A293-2EE2-4725-9ECF-8B0FF9C83484}" type="pres">
      <dgm:prSet presAssocID="{8B705604-5627-4016-BAB4-FD48B582821C}" presName="tile2" presStyleLbl="node1" presStyleIdx="1" presStyleCnt="4" custLinFactNeighborX="2181"/>
      <dgm:spPr/>
      <dgm:t>
        <a:bodyPr/>
        <a:lstStyle/>
        <a:p>
          <a:endParaRPr lang="ru-RU"/>
        </a:p>
      </dgm:t>
    </dgm:pt>
    <dgm:pt modelId="{601DDF10-F1DE-479F-8978-529DC6FA2C64}" type="pres">
      <dgm:prSet presAssocID="{8B705604-5627-4016-BAB4-FD48B582821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CEAF1-8709-4568-8176-675728FF8A55}" type="pres">
      <dgm:prSet presAssocID="{8B705604-5627-4016-BAB4-FD48B582821C}" presName="tile3" presStyleLbl="node1" presStyleIdx="2" presStyleCnt="4"/>
      <dgm:spPr/>
      <dgm:t>
        <a:bodyPr/>
        <a:lstStyle/>
        <a:p>
          <a:endParaRPr lang="ru-RU"/>
        </a:p>
      </dgm:t>
    </dgm:pt>
    <dgm:pt modelId="{2F9B00FE-FEC8-498C-AE0C-DF92CE8585BA}" type="pres">
      <dgm:prSet presAssocID="{8B705604-5627-4016-BAB4-FD48B582821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BAFE7-C6F3-4855-9D86-E9E35776619B}" type="pres">
      <dgm:prSet presAssocID="{8B705604-5627-4016-BAB4-FD48B582821C}" presName="tile4" presStyleLbl="node1" presStyleIdx="3" presStyleCnt="4"/>
      <dgm:spPr/>
      <dgm:t>
        <a:bodyPr/>
        <a:lstStyle/>
        <a:p>
          <a:endParaRPr lang="ru-RU"/>
        </a:p>
      </dgm:t>
    </dgm:pt>
    <dgm:pt modelId="{28CCDA2D-DC77-4C18-9278-D98035B3EA86}" type="pres">
      <dgm:prSet presAssocID="{8B705604-5627-4016-BAB4-FD48B582821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FDCDC-560D-4DA5-90C6-60B7C26573B1}" type="pres">
      <dgm:prSet presAssocID="{8B705604-5627-4016-BAB4-FD48B582821C}" presName="centerTile" presStyleLbl="fgShp" presStyleIdx="0" presStyleCnt="1" custScaleX="124813" custScaleY="178530" custLinFactNeighborX="0" custLinFactNeighborY="-146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B115E76-02A6-48DF-B8BE-E320E334F5A2}" type="presOf" srcId="{A71537D3-035E-4EE4-AB2A-C05AF9A90FC2}" destId="{A40BAFE7-C6F3-4855-9D86-E9E35776619B}" srcOrd="0" destOrd="0" presId="urn:microsoft.com/office/officeart/2005/8/layout/matrix1"/>
    <dgm:cxn modelId="{C4630A4D-2736-4451-9AD7-897B39EBFFD2}" type="presOf" srcId="{9E5B6C94-87D4-4D27-8DA6-8B0E69963296}" destId="{D0FFDCDC-560D-4DA5-90C6-60B7C26573B1}" srcOrd="0" destOrd="0" presId="urn:microsoft.com/office/officeart/2005/8/layout/matrix1"/>
    <dgm:cxn modelId="{651498B2-0748-4EE1-807E-73067BD7BA11}" srcId="{9E5B6C94-87D4-4D27-8DA6-8B0E69963296}" destId="{54C614A9-6127-48B6-B159-CB9DE3F187E8}" srcOrd="2" destOrd="0" parTransId="{29CF7D5E-A22A-43E1-9CB4-7E35BB4D4F64}" sibTransId="{6E55ECC2-E1FE-45A7-A473-DDD131AC809B}"/>
    <dgm:cxn modelId="{06CEF138-D0DE-467C-85CD-0B9AFD24546F}" type="presOf" srcId="{54C614A9-6127-48B6-B159-CB9DE3F187E8}" destId="{E1BCEAF1-8709-4568-8176-675728FF8A55}" srcOrd="0" destOrd="0" presId="urn:microsoft.com/office/officeart/2005/8/layout/matrix1"/>
    <dgm:cxn modelId="{C2A4F76B-6CF4-4955-A08C-C54FF84247D7}" srcId="{9E5B6C94-87D4-4D27-8DA6-8B0E69963296}" destId="{70CFB32C-50DC-4367-9F84-F5CDE22CEC32}" srcOrd="0" destOrd="0" parTransId="{17C15BFE-7C76-41D5-9530-47D046DAECBF}" sibTransId="{5A3C23FF-ADA0-4E04-AE0D-D9110805C16F}"/>
    <dgm:cxn modelId="{458F037A-F608-48C4-944B-6C7954DB692F}" type="presOf" srcId="{8B705604-5627-4016-BAB4-FD48B582821C}" destId="{681F6F7A-8477-4806-B53F-1B90C6FA06C6}" srcOrd="0" destOrd="0" presId="urn:microsoft.com/office/officeart/2005/8/layout/matrix1"/>
    <dgm:cxn modelId="{6363FB58-4EAC-448D-88CD-2B2657C13CDE}" srcId="{9E5B6C94-87D4-4D27-8DA6-8B0E69963296}" destId="{6BEF47FA-1AFC-474D-9AFF-6B2E3532A3B1}" srcOrd="1" destOrd="0" parTransId="{46A8E247-CA38-4CA0-B1DE-95441319373C}" sibTransId="{9D4F1001-B263-4675-BD15-2073FCF6C9D5}"/>
    <dgm:cxn modelId="{D2F40C05-81FB-406D-BCAE-C4571E9A7E80}" type="presOf" srcId="{70CFB32C-50DC-4367-9F84-F5CDE22CEC32}" destId="{731B152B-4695-4022-96DB-8EDABF51741A}" srcOrd="1" destOrd="0" presId="urn:microsoft.com/office/officeart/2005/8/layout/matrix1"/>
    <dgm:cxn modelId="{84FF18E0-28B4-4C86-86E2-B9005A99E874}" type="presOf" srcId="{6BEF47FA-1AFC-474D-9AFF-6B2E3532A3B1}" destId="{A649A293-2EE2-4725-9ECF-8B0FF9C83484}" srcOrd="0" destOrd="0" presId="urn:microsoft.com/office/officeart/2005/8/layout/matrix1"/>
    <dgm:cxn modelId="{505438D8-7C70-4779-B97F-C0C4983614D8}" type="presOf" srcId="{70CFB32C-50DC-4367-9F84-F5CDE22CEC32}" destId="{88FE2FF1-D685-44DB-9842-8747F9A0B96A}" srcOrd="0" destOrd="0" presId="urn:microsoft.com/office/officeart/2005/8/layout/matrix1"/>
    <dgm:cxn modelId="{9432FAFC-B4EC-4B38-8CC5-AF3D06A5CA15}" type="presOf" srcId="{6BEF47FA-1AFC-474D-9AFF-6B2E3532A3B1}" destId="{601DDF10-F1DE-479F-8978-529DC6FA2C64}" srcOrd="1" destOrd="0" presId="urn:microsoft.com/office/officeart/2005/8/layout/matrix1"/>
    <dgm:cxn modelId="{B730D355-827E-4DC4-B83F-17CB7BDEBD49}" type="presOf" srcId="{A71537D3-035E-4EE4-AB2A-C05AF9A90FC2}" destId="{28CCDA2D-DC77-4C18-9278-D98035B3EA86}" srcOrd="1" destOrd="0" presId="urn:microsoft.com/office/officeart/2005/8/layout/matrix1"/>
    <dgm:cxn modelId="{64375480-CC36-4CA2-B0D1-A9D74FC6FAE0}" type="presOf" srcId="{54C614A9-6127-48B6-B159-CB9DE3F187E8}" destId="{2F9B00FE-FEC8-498C-AE0C-DF92CE8585BA}" srcOrd="1" destOrd="0" presId="urn:microsoft.com/office/officeart/2005/8/layout/matrix1"/>
    <dgm:cxn modelId="{906D4414-8214-4E29-9232-5CA95D43EEB9}" srcId="{8B705604-5627-4016-BAB4-FD48B582821C}" destId="{9E5B6C94-87D4-4D27-8DA6-8B0E69963296}" srcOrd="0" destOrd="0" parTransId="{095E8A87-D1A5-4FB8-9373-BCE24049E7CF}" sibTransId="{1FBC0719-8A09-4041-B977-CA7407EE4C02}"/>
    <dgm:cxn modelId="{06388C08-A8C9-48A7-BD9E-CE16E0FA038D}" srcId="{9E5B6C94-87D4-4D27-8DA6-8B0E69963296}" destId="{A71537D3-035E-4EE4-AB2A-C05AF9A90FC2}" srcOrd="3" destOrd="0" parTransId="{6253CAD4-665B-439A-806D-B271E981638E}" sibTransId="{423DECA5-42EB-4DFD-BBD2-77EC6C365D1D}"/>
    <dgm:cxn modelId="{CB186D00-E570-407B-9A86-403523E41982}" type="presParOf" srcId="{681F6F7A-8477-4806-B53F-1B90C6FA06C6}" destId="{6F4A6923-4458-4D94-8F9A-1CBE3A129FB2}" srcOrd="0" destOrd="0" presId="urn:microsoft.com/office/officeart/2005/8/layout/matrix1"/>
    <dgm:cxn modelId="{EAC8A48A-CBC2-4479-84A0-872CAC13F0AF}" type="presParOf" srcId="{6F4A6923-4458-4D94-8F9A-1CBE3A129FB2}" destId="{88FE2FF1-D685-44DB-9842-8747F9A0B96A}" srcOrd="0" destOrd="0" presId="urn:microsoft.com/office/officeart/2005/8/layout/matrix1"/>
    <dgm:cxn modelId="{71586017-AB2B-4AC5-8D1D-AC967218105A}" type="presParOf" srcId="{6F4A6923-4458-4D94-8F9A-1CBE3A129FB2}" destId="{731B152B-4695-4022-96DB-8EDABF51741A}" srcOrd="1" destOrd="0" presId="urn:microsoft.com/office/officeart/2005/8/layout/matrix1"/>
    <dgm:cxn modelId="{DD7DA2B0-1901-4D98-9B6D-06A18EC880C3}" type="presParOf" srcId="{6F4A6923-4458-4D94-8F9A-1CBE3A129FB2}" destId="{A649A293-2EE2-4725-9ECF-8B0FF9C83484}" srcOrd="2" destOrd="0" presId="urn:microsoft.com/office/officeart/2005/8/layout/matrix1"/>
    <dgm:cxn modelId="{0DB1AE9F-87BC-480B-9BEE-709A50C769BD}" type="presParOf" srcId="{6F4A6923-4458-4D94-8F9A-1CBE3A129FB2}" destId="{601DDF10-F1DE-479F-8978-529DC6FA2C64}" srcOrd="3" destOrd="0" presId="urn:microsoft.com/office/officeart/2005/8/layout/matrix1"/>
    <dgm:cxn modelId="{AA2C3C0E-36B9-41F9-B7C1-9EB07A6494CB}" type="presParOf" srcId="{6F4A6923-4458-4D94-8F9A-1CBE3A129FB2}" destId="{E1BCEAF1-8709-4568-8176-675728FF8A55}" srcOrd="4" destOrd="0" presId="urn:microsoft.com/office/officeart/2005/8/layout/matrix1"/>
    <dgm:cxn modelId="{447EDEF2-3142-429A-A720-DC0C74DD18F3}" type="presParOf" srcId="{6F4A6923-4458-4D94-8F9A-1CBE3A129FB2}" destId="{2F9B00FE-FEC8-498C-AE0C-DF92CE8585BA}" srcOrd="5" destOrd="0" presId="urn:microsoft.com/office/officeart/2005/8/layout/matrix1"/>
    <dgm:cxn modelId="{C79F0E65-4BC8-47E8-869F-9C89C354A75A}" type="presParOf" srcId="{6F4A6923-4458-4D94-8F9A-1CBE3A129FB2}" destId="{A40BAFE7-C6F3-4855-9D86-E9E35776619B}" srcOrd="6" destOrd="0" presId="urn:microsoft.com/office/officeart/2005/8/layout/matrix1"/>
    <dgm:cxn modelId="{C244FDB7-394E-41BE-9E88-FC6E41F1BB6D}" type="presParOf" srcId="{6F4A6923-4458-4D94-8F9A-1CBE3A129FB2}" destId="{28CCDA2D-DC77-4C18-9278-D98035B3EA86}" srcOrd="7" destOrd="0" presId="urn:microsoft.com/office/officeart/2005/8/layout/matrix1"/>
    <dgm:cxn modelId="{B6C26955-421A-466B-9686-F7A580F4B410}" type="presParOf" srcId="{681F6F7A-8477-4806-B53F-1B90C6FA06C6}" destId="{D0FFDCDC-560D-4DA5-90C6-60B7C26573B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E2FF1-D685-44DB-9842-8747F9A0B96A}">
      <dsp:nvSpPr>
        <dsp:cNvPr id="0" name=""/>
        <dsp:cNvSpPr/>
      </dsp:nvSpPr>
      <dsp:spPr>
        <a:xfrm rot="16200000">
          <a:off x="1093440" y="-1093440"/>
          <a:ext cx="2190278" cy="4377159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1.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 smtClean="0"/>
            <a:t>ТО и ремонт ВДГО в МКД и ТО ВКГО в этом же МКД осуществляются</a:t>
          </a:r>
          <a:r>
            <a:rPr lang="ru-RU" sz="1300" kern="1200" dirty="0" smtClean="0"/>
            <a:t> </a:t>
          </a:r>
          <a:r>
            <a:rPr lang="ru-RU" sz="1300" b="1" u="sng" kern="1200" dirty="0" smtClean="0"/>
            <a:t>одной газораспределительной организацией.</a:t>
          </a:r>
          <a:endParaRPr lang="ru-RU" sz="1300" kern="1200" dirty="0"/>
        </a:p>
      </dsp:txBody>
      <dsp:txXfrm rot="5400000">
        <a:off x="0" y="0"/>
        <a:ext cx="4377159" cy="1642708"/>
      </dsp:txXfrm>
    </dsp:sp>
    <dsp:sp modelId="{A649A293-2EE2-4725-9ECF-8B0FF9C83484}">
      <dsp:nvSpPr>
        <dsp:cNvPr id="0" name=""/>
        <dsp:cNvSpPr/>
      </dsp:nvSpPr>
      <dsp:spPr>
        <a:xfrm>
          <a:off x="4377159" y="0"/>
          <a:ext cx="4377159" cy="2190278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116205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300" kern="1200" dirty="0" smtClean="0"/>
        </a:p>
        <a:p>
          <a:pPr marL="116205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2.</a:t>
          </a:r>
        </a:p>
        <a:p>
          <a:pPr marL="116205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/>
            <a:t>Размер платы за ТО ВКГО в МКД, а также за ТО ВДГО в жилом доме рассчитывается в порядке, установленном методическими указаниями, утвержденными </a:t>
          </a:r>
        </a:p>
        <a:p>
          <a:pPr marL="116205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/>
            <a:t>Минстроем России.</a:t>
          </a:r>
          <a:endParaRPr lang="ru-RU" sz="1300" kern="1200" dirty="0"/>
        </a:p>
      </dsp:txBody>
      <dsp:txXfrm>
        <a:off x="4377159" y="0"/>
        <a:ext cx="4377159" cy="1642708"/>
      </dsp:txXfrm>
    </dsp:sp>
    <dsp:sp modelId="{E1BCEAF1-8709-4568-8176-675728FF8A55}">
      <dsp:nvSpPr>
        <dsp:cNvPr id="0" name=""/>
        <dsp:cNvSpPr/>
      </dsp:nvSpPr>
      <dsp:spPr>
        <a:xfrm rot="10800000">
          <a:off x="0" y="2190278"/>
          <a:ext cx="4377159" cy="2190278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algn="ctr" defTabSz="695325">
            <a:lnSpc>
              <a:spcPct val="90000"/>
            </a:lnSpc>
            <a:spcBef>
              <a:spcPct val="0"/>
            </a:spcBef>
            <a:spcAft>
              <a:spcPts val="0"/>
            </a:spcAft>
            <a:tabLst>
              <a:tab pos="2871788" algn="l"/>
            </a:tabLst>
          </a:pPr>
          <a:endParaRPr lang="ru-RU" sz="2000" b="1" kern="1200" dirty="0" smtClean="0"/>
        </a:p>
        <a:p>
          <a:pPr marL="0" lvl="0" algn="ctr" defTabSz="695325">
            <a:lnSpc>
              <a:spcPct val="90000"/>
            </a:lnSpc>
            <a:spcBef>
              <a:spcPct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2000" b="1" kern="1200" dirty="0" smtClean="0"/>
            <a:t>3.</a:t>
          </a:r>
        </a:p>
        <a:p>
          <a:pPr marL="0" lvl="0" algn="ctr" defTabSz="695325">
            <a:lnSpc>
              <a:spcPct val="90000"/>
            </a:lnSpc>
            <a:spcBef>
              <a:spcPct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1300" kern="1200" dirty="0" smtClean="0"/>
            <a:t>Типовые формы договоров утверждены </a:t>
          </a:r>
        </a:p>
        <a:p>
          <a:pPr marL="0" lvl="0" algn="ctr" defTabSz="695325">
            <a:lnSpc>
              <a:spcPct val="90000"/>
            </a:lnSpc>
            <a:spcBef>
              <a:spcPct val="0"/>
            </a:spcBef>
            <a:spcAft>
              <a:spcPts val="0"/>
            </a:spcAft>
            <a:tabLst>
              <a:tab pos="2871788" algn="l"/>
            </a:tabLst>
          </a:pPr>
          <a:r>
            <a:rPr lang="ru-RU" sz="1300" kern="1200" dirty="0" smtClean="0"/>
            <a:t>Минстроем России. </a:t>
          </a:r>
          <a:endParaRPr lang="ru-RU" sz="1300" kern="1200" dirty="0"/>
        </a:p>
      </dsp:txBody>
      <dsp:txXfrm rot="10800000">
        <a:off x="0" y="2737847"/>
        <a:ext cx="4377159" cy="1642708"/>
      </dsp:txXfrm>
    </dsp:sp>
    <dsp:sp modelId="{A40BAFE7-C6F3-4855-9D86-E9E35776619B}">
      <dsp:nvSpPr>
        <dsp:cNvPr id="0" name=""/>
        <dsp:cNvSpPr/>
      </dsp:nvSpPr>
      <dsp:spPr>
        <a:xfrm rot="5400000">
          <a:off x="5470599" y="1096837"/>
          <a:ext cx="2190278" cy="4377159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4.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 smtClean="0"/>
            <a:t>Услуги (работы) по установке, замене или ремонту ВКГО в МКД и ВДГО в жилом доме, не указанные в минимальном перечне услуг (работ), осуществляются собственником такого оборудования в соответствии</a:t>
          </a:r>
          <a:r>
            <a:rPr lang="ru-RU" sz="1300" kern="1200" dirty="0" smtClean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 smtClean="0"/>
            <a:t>с</a:t>
          </a:r>
          <a:r>
            <a:rPr lang="ru-RU" sz="1300" kern="1200" dirty="0" smtClean="0"/>
            <a:t> </a:t>
          </a:r>
          <a:r>
            <a:rPr lang="ru-RU" sz="1300" b="1" u="sng" kern="1200" dirty="0" smtClean="0"/>
            <a:t>отдельными договорами</a:t>
          </a:r>
          <a:r>
            <a:rPr lang="ru-RU" sz="1300" kern="1200" dirty="0" smtClean="0"/>
            <a:t>.</a:t>
          </a:r>
          <a:endParaRPr lang="ru-RU" sz="1300" kern="1200" dirty="0"/>
        </a:p>
      </dsp:txBody>
      <dsp:txXfrm rot="-5400000">
        <a:off x="4377159" y="2737847"/>
        <a:ext cx="4377159" cy="1642708"/>
      </dsp:txXfrm>
    </dsp:sp>
    <dsp:sp modelId="{D0FFDCDC-560D-4DA5-90C6-60B7C26573B1}">
      <dsp:nvSpPr>
        <dsp:cNvPr id="0" name=""/>
        <dsp:cNvSpPr/>
      </dsp:nvSpPr>
      <dsp:spPr>
        <a:xfrm>
          <a:off x="2738179" y="1196647"/>
          <a:ext cx="3277958" cy="1955151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rgbClr val="C0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Коммунальная услуга газоснабжения предоставляется газоснабжающей организацией при условии обязательного осуществления: 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ТО и </a:t>
          </a:r>
          <a:r>
            <a:rPr lang="ru-RU" sz="1400" b="1" kern="1200" dirty="0" smtClean="0"/>
            <a:t>ремонта</a:t>
          </a:r>
          <a:r>
            <a:rPr lang="ru-RU" sz="1400" kern="1200" dirty="0" smtClean="0"/>
            <a:t> ВДГО в МКД, 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ТО ВКГО в МКД, </a:t>
          </a:r>
        </a:p>
        <a:p>
          <a:pPr marL="0"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- ТО ВДГО в жилом доме в порядке, предусмотренном ЖК РФ.</a:t>
          </a:r>
          <a:endParaRPr lang="ru-RU" sz="1400" kern="1200" dirty="0"/>
        </a:p>
      </dsp:txBody>
      <dsp:txXfrm>
        <a:off x="2833622" y="1292090"/>
        <a:ext cx="3087072" cy="1764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BCAC-D493-4798-B72D-4F927E680F1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43873-7E3D-46AE-AEF4-9C62C3992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6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2594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8002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4218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549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6361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1887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625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158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9282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5739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7336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A6559-BA1D-4387-A921-18130BEDD84D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76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54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53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6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1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2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33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25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2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147760"/>
            <a:ext cx="681728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69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72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g"/><Relationship Id="rId4" Type="http://schemas.openxmlformats.org/officeDocument/2006/relationships/hyperlink" Target="consultantplus://offline/ref=DBC449241D20937AC928A1440979C338AFD4E732CC03AD6900700A449D3A8D405DEB79F9B4DFA3F3BDABCEC808uDs8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389859" y="4486818"/>
            <a:ext cx="8496945" cy="201622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220360" y="237341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 eaLnBrk="1" hangingPunct="1"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жилищная инспекция </a:t>
            </a:r>
          </a:p>
          <a:p>
            <a:pPr algn="ctr" eaLnBrk="1" hangingPunct="1"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Воронежской области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14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7045" y="4777154"/>
            <a:ext cx="7942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Основные изменения федерального законодательства </a:t>
            </a:r>
          </a:p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и нормативных правовых актов Правительства Российской Федерации, касающиеся безопасного использования газа в быту, содержания и эксплуатации внутридомового и внутриквартирного газового оборудования, дымовых и вентиляционных каналов.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2258" y="6223962"/>
            <a:ext cx="2202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Воронеж, август 2023 года</a:t>
            </a:r>
            <a:endParaRPr lang="ru-RU" sz="1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212046" y="2605011"/>
            <a:ext cx="8608426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 eaLnBrk="1" hangingPunct="1">
              <a:defRPr/>
            </a:pP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Порядок </a:t>
            </a:r>
          </a:p>
          <a:p>
            <a:pPr algn="ctr" eaLnBrk="1" hangingPunct="1">
              <a:defRPr/>
            </a:pP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использования газа в быту</a:t>
            </a:r>
            <a:endParaRPr lang="ru-RU" sz="4400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3200" b="1" u="sng" dirty="0" smtClean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3200" b="1" u="sng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обучающий </a:t>
            </a:r>
            <a:r>
              <a:rPr lang="ru-RU" sz="3200" b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курс</a:t>
            </a:r>
          </a:p>
          <a:p>
            <a:pPr algn="ctr" eaLnBrk="1" hangingPunct="1">
              <a:defRPr/>
            </a:pPr>
            <a:endParaRPr lang="ru-RU" altLang="ru-RU" sz="4000" b="1" dirty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9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44285" y="1391807"/>
            <a:ext cx="8237234" cy="131711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29.05.2023 № 859</a:t>
            </a: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5775" y="1365250"/>
            <a:ext cx="7914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Основные изменения в </a:t>
            </a:r>
            <a:r>
              <a:rPr lang="ru-RU" sz="1600" dirty="0" smtClean="0">
                <a:solidFill>
                  <a:schemeClr val="bg1"/>
                </a:solidFill>
              </a:rPr>
              <a:t>Правила </a:t>
            </a:r>
            <a:r>
              <a:rPr lang="ru-RU" sz="1600" dirty="0">
                <a:solidFill>
                  <a:schemeClr val="bg1"/>
                </a:solidFill>
              </a:rPr>
              <a:t>пользования газом в части обеспечения безопасности при использовании и содержании внутридомового и внутриквартирного газового оборудования при предоставлении коммунальной услуги по газоснабжению, утвержденных постановлением Правительства РФ 14.05.2013 № </a:t>
            </a:r>
            <a:r>
              <a:rPr lang="ru-RU" sz="1600" dirty="0" smtClean="0">
                <a:solidFill>
                  <a:schemeClr val="bg1"/>
                </a:solidFill>
              </a:rPr>
              <a:t>410</a:t>
            </a:r>
          </a:p>
          <a:p>
            <a:pPr algn="ctr"/>
            <a:r>
              <a:rPr lang="ru-RU" sz="1600" u="sng" dirty="0" smtClean="0">
                <a:solidFill>
                  <a:schemeClr val="bg1"/>
                </a:solidFill>
              </a:rPr>
              <a:t>(в части проверок дымовых и вентиляционных каналов)</a:t>
            </a:r>
          </a:p>
          <a:p>
            <a:pPr algn="ctr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72956"/>
            <a:ext cx="851649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>
              <a:spcBef>
                <a:spcPts val="600"/>
              </a:spcBef>
            </a:pPr>
            <a:r>
              <a:rPr lang="ru-RU" sz="1600" dirty="0" smtClean="0"/>
              <a:t>Информация </a:t>
            </a:r>
            <a:r>
              <a:rPr lang="ru-RU" sz="1600" dirty="0"/>
              <a:t>о проведении работ по проверке технического состояния, очистке и ремонту дымовых и вентиляционных </a:t>
            </a:r>
            <a:r>
              <a:rPr lang="ru-RU" sz="1600" dirty="0" smtClean="0"/>
              <a:t>каналов</a:t>
            </a:r>
            <a:r>
              <a:rPr lang="ru-RU" sz="1600" dirty="0" smtClean="0">
                <a:solidFill>
                  <a:srgbClr val="C00000"/>
                </a:solidFill>
              </a:rPr>
              <a:t>*</a:t>
            </a:r>
            <a:r>
              <a:rPr lang="ru-RU" sz="1600" dirty="0" smtClean="0"/>
              <a:t> МКД </a:t>
            </a:r>
            <a:r>
              <a:rPr lang="ru-RU" sz="1600" dirty="0"/>
              <a:t>должна размещаться на официальных сайтах лиц, осуществляющих деятельность по управлению </a:t>
            </a:r>
            <a:r>
              <a:rPr lang="ru-RU" sz="1600" dirty="0" smtClean="0"/>
              <a:t>МКД, </a:t>
            </a:r>
            <a:r>
              <a:rPr lang="ru-RU" sz="1600" dirty="0"/>
              <a:t>а при непосредственном способе управления </a:t>
            </a:r>
            <a:r>
              <a:rPr lang="ru-RU" sz="1600" dirty="0" smtClean="0"/>
              <a:t>МКД - </a:t>
            </a:r>
            <a:r>
              <a:rPr lang="ru-RU" sz="1600" dirty="0"/>
              <a:t>на информационных стендах в местах общего пользования в </a:t>
            </a:r>
            <a:r>
              <a:rPr lang="ru-RU" sz="1600" dirty="0" smtClean="0"/>
              <a:t>МКД лицом</a:t>
            </a:r>
            <a:r>
              <a:rPr lang="ru-RU" sz="1600" dirty="0"/>
              <a:t>, определенным решением общего собрания собственников помещений в </a:t>
            </a:r>
            <a:r>
              <a:rPr lang="ru-RU" sz="1600" dirty="0" smtClean="0"/>
              <a:t>МКД и </a:t>
            </a:r>
            <a:r>
              <a:rPr lang="ru-RU" sz="1600" dirty="0"/>
              <a:t>выступающим от их имени при заключении и выполнении условий договора </a:t>
            </a:r>
            <a:r>
              <a:rPr lang="ru-RU" sz="1600" dirty="0" smtClean="0"/>
              <a:t>ТО и </a:t>
            </a:r>
            <a:r>
              <a:rPr lang="ru-RU" sz="1600" dirty="0"/>
              <a:t>ремонте </a:t>
            </a:r>
            <a:r>
              <a:rPr lang="ru-RU" sz="1600" dirty="0" smtClean="0"/>
              <a:t>ВДГО в МКД и </a:t>
            </a:r>
            <a:r>
              <a:rPr lang="ru-RU" sz="1600" dirty="0"/>
              <a:t>договора о </a:t>
            </a:r>
            <a:r>
              <a:rPr lang="ru-RU" sz="1600" dirty="0" smtClean="0"/>
              <a:t>ТО ВКГО в МКД.</a:t>
            </a:r>
            <a:endParaRPr lang="ru-RU" sz="1600" dirty="0"/>
          </a:p>
          <a:p>
            <a:pPr indent="444500" algn="just">
              <a:spcBef>
                <a:spcPts val="600"/>
              </a:spcBef>
            </a:pPr>
            <a:endParaRPr lang="ru-RU" sz="1600" dirty="0" smtClean="0"/>
          </a:p>
          <a:p>
            <a:pPr indent="444500" algn="just">
              <a:spcBef>
                <a:spcPts val="600"/>
              </a:spcBef>
            </a:pPr>
            <a:r>
              <a:rPr lang="ru-RU" sz="1600" dirty="0" smtClean="0"/>
              <a:t>Предусмотрена обязанность УК и иных ответственных за управление МКД лиц </a:t>
            </a:r>
            <a:r>
              <a:rPr lang="ru-RU" sz="1600" dirty="0"/>
              <a:t>в течение 10 дней представлять информацию о проведении работ по проверке технического состояния, очистке и ремонту </a:t>
            </a:r>
            <a:r>
              <a:rPr lang="ru-RU" sz="1600" dirty="0" smtClean="0"/>
              <a:t>ДВК в МКД по </a:t>
            </a:r>
            <a:r>
              <a:rPr lang="ru-RU" sz="1600" dirty="0"/>
              <a:t>запросу </a:t>
            </a:r>
            <a:r>
              <a:rPr lang="ru-RU" sz="1600" dirty="0" smtClean="0"/>
              <a:t>газораспределительной организации, ГЖИ ВО, </a:t>
            </a:r>
            <a:r>
              <a:rPr lang="ru-RU" sz="1600" dirty="0"/>
              <a:t>или </a:t>
            </a:r>
            <a:r>
              <a:rPr lang="ru-RU" sz="1600" dirty="0" smtClean="0"/>
              <a:t>органов муниципального жилищного контроля.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15666" y="6165304"/>
            <a:ext cx="872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 </a:t>
            </a:r>
            <a:r>
              <a:rPr lang="ru-RU" sz="1600" i="1" dirty="0" smtClean="0"/>
              <a:t>«</a:t>
            </a:r>
            <a:r>
              <a:rPr lang="ru-RU" sz="1400" i="1" dirty="0" smtClean="0"/>
              <a:t>Дымовые и вентиляционные каналы» далее по тексту - ВДК</a:t>
            </a:r>
            <a:endParaRPr lang="ru-RU" sz="1400" i="1" dirty="0"/>
          </a:p>
        </p:txBody>
      </p:sp>
      <p:pic>
        <p:nvPicPr>
          <p:cNvPr id="10" name="Рисунок 9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0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35166" y="1223358"/>
            <a:ext cx="8237234" cy="138912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29.05.2023 № 859</a:t>
            </a: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1208" y="1211268"/>
            <a:ext cx="79142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Основные изменения в Правила пользования газом в части обеспечения безопасности при использовании и содержании внутридомового и внутриквартирного газового оборудования при предоставлении коммунальной услуги по газоснабжению, утвержденных постановлением Правительства РФ 14.05.2013 № 410</a:t>
            </a:r>
          </a:p>
          <a:p>
            <a:pPr algn="ctr"/>
            <a:r>
              <a:rPr lang="ru-RU" sz="1600" u="sng" dirty="0">
                <a:solidFill>
                  <a:schemeClr val="bg1"/>
                </a:solidFill>
              </a:rPr>
              <a:t>(в части проверок дымовых и вентиляционных каналов)</a:t>
            </a:r>
          </a:p>
          <a:p>
            <a:pPr algn="ctr"/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2728" y="3000007"/>
            <a:ext cx="85164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>
              <a:spcBef>
                <a:spcPts val="600"/>
              </a:spcBef>
            </a:pPr>
            <a:r>
              <a:rPr lang="ru-RU" sz="1600" b="1" dirty="0" smtClean="0"/>
              <a:t>11</a:t>
            </a:r>
            <a:r>
              <a:rPr lang="ru-RU" sz="1600" b="1" dirty="0"/>
              <a:t>.</a:t>
            </a:r>
            <a:r>
              <a:rPr lang="ru-RU" sz="1600" dirty="0"/>
              <a:t> Надлежащее содержание дымовых и вентиляционных каналов обеспечивается:</a:t>
            </a:r>
          </a:p>
          <a:p>
            <a:pPr indent="444500" algn="just">
              <a:spcBef>
                <a:spcPts val="600"/>
              </a:spcBef>
            </a:pPr>
            <a:endParaRPr lang="ru-RU" sz="1600" dirty="0" smtClean="0"/>
          </a:p>
          <a:p>
            <a:pPr indent="444500" algn="just">
              <a:spcBef>
                <a:spcPts val="600"/>
              </a:spcBef>
            </a:pPr>
            <a:r>
              <a:rPr lang="ru-RU" sz="1600" dirty="0" smtClean="0"/>
              <a:t>а</a:t>
            </a:r>
            <a:r>
              <a:rPr lang="ru-RU" sz="1600" dirty="0"/>
              <a:t>) в </a:t>
            </a:r>
            <a:r>
              <a:rPr lang="ru-RU" sz="1600" dirty="0" smtClean="0"/>
              <a:t>МКД </a:t>
            </a:r>
            <a:r>
              <a:rPr lang="ru-RU" sz="1600" dirty="0"/>
              <a:t>путем проверки состояния и функционирования </a:t>
            </a:r>
            <a:r>
              <a:rPr lang="ru-RU" sz="1600" dirty="0" smtClean="0"/>
              <a:t>ДВК, </a:t>
            </a:r>
            <a:r>
              <a:rPr lang="ru-RU" sz="1600" dirty="0"/>
              <a:t>при необходимости их очистки и (или) ремонта лицами, ответственными за содержание общего имущества в </a:t>
            </a:r>
            <a:r>
              <a:rPr lang="ru-RU" sz="1600" dirty="0" smtClean="0"/>
              <a:t>МКД, </a:t>
            </a:r>
            <a:r>
              <a:rPr lang="ru-RU" sz="1600" dirty="0"/>
              <a:t>либо путем заключения договора об их проверке, а также при необходимости об очистке и (или) о ремонте с организацией, осуществляющей указанные работы;</a:t>
            </a:r>
          </a:p>
          <a:p>
            <a:pPr indent="444500" algn="just">
              <a:spcBef>
                <a:spcPts val="600"/>
              </a:spcBef>
            </a:pPr>
            <a:endParaRPr lang="ru-RU" sz="1600" dirty="0" smtClean="0"/>
          </a:p>
          <a:p>
            <a:pPr indent="444500" algn="just">
              <a:spcBef>
                <a:spcPts val="600"/>
              </a:spcBef>
            </a:pPr>
            <a:r>
              <a:rPr lang="ru-RU" sz="1600" dirty="0" smtClean="0"/>
              <a:t>б</a:t>
            </a:r>
            <a:r>
              <a:rPr lang="ru-RU" sz="1600" dirty="0"/>
              <a:t>) в жилом доме (домовладении) путем проверки состояния и функционирования </a:t>
            </a:r>
            <a:r>
              <a:rPr lang="ru-RU" sz="1600" dirty="0" smtClean="0"/>
              <a:t>ДВК, </a:t>
            </a:r>
            <a:r>
              <a:rPr lang="ru-RU" sz="1600" dirty="0"/>
              <a:t>при необходимости их очистки и (или) ремонта организацией, осуществляющей указанные работы по договору с собственником жилого дома (домовладения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pic>
        <p:nvPicPr>
          <p:cNvPr id="9" name="Рисунок 8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63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35166" y="1223358"/>
            <a:ext cx="8237234" cy="131134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29.05.2023 № 859</a:t>
            </a: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1208" y="1211268"/>
            <a:ext cx="7914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Основные изменения в Правила пользования газом в части обеспечения безопасности при использовании и содержании внутридомового и внутриквартирного газового оборудования при предоставлении коммунальной услуги по газоснабжению, утвержденных постановлением Правительства РФ 14.05.2013 № 410</a:t>
            </a:r>
          </a:p>
          <a:p>
            <a:pPr algn="ctr"/>
            <a:r>
              <a:rPr lang="ru-RU" sz="1600" u="sng" dirty="0">
                <a:solidFill>
                  <a:schemeClr val="bg1"/>
                </a:solidFill>
              </a:rPr>
              <a:t>(в части проверок дымовых и вентиляционных каналов)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906" y="2602974"/>
            <a:ext cx="851649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1400" b="1" dirty="0" smtClean="0">
                <a:solidFill>
                  <a:srgbClr val="002060"/>
                </a:solidFill>
              </a:rPr>
              <a:t>12</a:t>
            </a:r>
            <a:r>
              <a:rPr lang="ru-RU" sz="1400" b="1" dirty="0">
                <a:solidFill>
                  <a:srgbClr val="002060"/>
                </a:solidFill>
              </a:rPr>
              <a:t>.</a:t>
            </a:r>
            <a:r>
              <a:rPr lang="ru-RU" sz="1400" dirty="0"/>
              <a:t> Организация, указанная в пункте </a:t>
            </a:r>
            <a:r>
              <a:rPr lang="ru-RU" sz="1400" dirty="0" smtClean="0"/>
              <a:t>11, </a:t>
            </a:r>
            <a:r>
              <a:rPr lang="ru-RU" sz="1400" dirty="0"/>
              <a:t>на основании </a:t>
            </a:r>
            <a:r>
              <a:rPr lang="ru-RU" sz="1400" b="1" dirty="0"/>
              <a:t>отдельного возмездного договора</a:t>
            </a:r>
            <a:r>
              <a:rPr lang="ru-RU" sz="1400" dirty="0"/>
              <a:t> проводит работы, предусмотренные пунктом </a:t>
            </a:r>
            <a:r>
              <a:rPr lang="ru-RU" sz="1400" dirty="0" smtClean="0"/>
              <a:t>11, </a:t>
            </a:r>
            <a:r>
              <a:rPr lang="ru-RU" sz="1400" dirty="0"/>
              <a:t>в следующих случаях:</a:t>
            </a:r>
          </a:p>
          <a:p>
            <a:pPr indent="444500" algn="just"/>
            <a:r>
              <a:rPr lang="ru-RU" sz="1400" b="1" dirty="0">
                <a:solidFill>
                  <a:srgbClr val="002060"/>
                </a:solidFill>
              </a:rPr>
              <a:t>а)</a:t>
            </a:r>
            <a:r>
              <a:rPr lang="ru-RU" sz="1400" dirty="0"/>
              <a:t> при приемке </a:t>
            </a:r>
            <a:r>
              <a:rPr lang="ru-RU" sz="1400" dirty="0" smtClean="0"/>
              <a:t>ДВК в </a:t>
            </a:r>
            <a:r>
              <a:rPr lang="ru-RU" sz="1400" dirty="0"/>
              <a:t>эксплуатацию при газификации здания и (или) подключении нового газоиспользующего оборудования;</a:t>
            </a:r>
          </a:p>
          <a:p>
            <a:pPr indent="444500" algn="just"/>
            <a:r>
              <a:rPr lang="ru-RU" sz="1400" b="1" dirty="0">
                <a:solidFill>
                  <a:srgbClr val="002060"/>
                </a:solidFill>
              </a:rPr>
              <a:t>б)</a:t>
            </a:r>
            <a:r>
              <a:rPr lang="ru-RU" sz="1400" dirty="0"/>
              <a:t> при переустройстве и ремонте </a:t>
            </a:r>
            <a:r>
              <a:rPr lang="ru-RU" sz="1400" dirty="0" smtClean="0"/>
              <a:t>ДВК;</a:t>
            </a:r>
            <a:endParaRPr lang="ru-RU" sz="1400" dirty="0"/>
          </a:p>
          <a:p>
            <a:pPr indent="444500" algn="just"/>
            <a:r>
              <a:rPr lang="ru-RU" sz="1400" b="1" dirty="0">
                <a:solidFill>
                  <a:srgbClr val="002060"/>
                </a:solidFill>
              </a:rPr>
              <a:t>в)</a:t>
            </a:r>
            <a:r>
              <a:rPr lang="ru-RU" sz="1400" dirty="0"/>
              <a:t> в процессе эксплуатации </a:t>
            </a:r>
            <a:r>
              <a:rPr lang="ru-RU" sz="1400" dirty="0" smtClean="0"/>
              <a:t>ДВК (периодическая </a:t>
            </a:r>
            <a:r>
              <a:rPr lang="ru-RU" sz="1400" dirty="0"/>
              <a:t>проверка) - не реже 3 раз в год (в период с августа по сентябрь, с декабря по февраль, с апреля по июнь), при этом очередная проверка дымовых и вентиляционных каналов должна быть проведена не ранее чем в третьем месяце и не позднее чем в четвертом месяце после месяца проведения предыдущей проверки с обязательным уведомлением организацией, указанной в пункте </a:t>
            </a:r>
            <a:r>
              <a:rPr lang="ru-RU" sz="1400" dirty="0" smtClean="0"/>
              <a:t>11, </a:t>
            </a:r>
            <a:r>
              <a:rPr lang="ru-RU" sz="1400" dirty="0"/>
              <a:t>специализированной организации и заказчика либо его уполномоченных представителей;</a:t>
            </a:r>
          </a:p>
          <a:p>
            <a:pPr indent="444500" algn="just"/>
            <a:r>
              <a:rPr lang="ru-RU" sz="1400" b="1" dirty="0">
                <a:solidFill>
                  <a:srgbClr val="002060"/>
                </a:solidFill>
              </a:rPr>
              <a:t>г)</a:t>
            </a:r>
            <a:r>
              <a:rPr lang="ru-RU" sz="1400" dirty="0"/>
              <a:t> при отсутствии тяги, выявленной в процессе эксплуатации, при </a:t>
            </a:r>
            <a:r>
              <a:rPr lang="ru-RU" sz="1400" dirty="0" smtClean="0"/>
              <a:t>ТО и </a:t>
            </a:r>
            <a:r>
              <a:rPr lang="ru-RU" sz="1400" dirty="0"/>
              <a:t>ремонте </a:t>
            </a:r>
            <a:r>
              <a:rPr lang="ru-RU" sz="1400" dirty="0" smtClean="0"/>
              <a:t>ВДГО </a:t>
            </a:r>
            <a:r>
              <a:rPr lang="ru-RU" sz="1400" dirty="0"/>
              <a:t>и (или) </a:t>
            </a:r>
            <a:r>
              <a:rPr lang="ru-RU" sz="1400" dirty="0" smtClean="0"/>
              <a:t>ВКГО </a:t>
            </a:r>
            <a:r>
              <a:rPr lang="ru-RU" sz="1400" dirty="0"/>
              <a:t>в </a:t>
            </a:r>
            <a:r>
              <a:rPr lang="ru-RU" sz="1400" dirty="0" smtClean="0"/>
              <a:t>МКД, техническом диагностировании </a:t>
            </a:r>
            <a:r>
              <a:rPr lang="ru-RU" sz="1400" dirty="0"/>
              <a:t>газопроводов, входящих в состав </a:t>
            </a:r>
            <a:r>
              <a:rPr lang="ru-RU" sz="1400" dirty="0" smtClean="0"/>
              <a:t>ВДГО </a:t>
            </a:r>
            <a:r>
              <a:rPr lang="ru-RU" sz="1400" dirty="0"/>
              <a:t>и (или) </a:t>
            </a:r>
            <a:r>
              <a:rPr lang="ru-RU" sz="1400" dirty="0" smtClean="0"/>
              <a:t>ВКГО, </a:t>
            </a:r>
            <a:r>
              <a:rPr lang="ru-RU" sz="1400" dirty="0"/>
              <a:t>и аварийно-диспетчерском обеспечении </a:t>
            </a:r>
            <a:r>
              <a:rPr lang="ru-RU" sz="1400" dirty="0" smtClean="0"/>
              <a:t>ВДГО </a:t>
            </a:r>
            <a:r>
              <a:rPr lang="ru-RU" sz="1400" dirty="0"/>
              <a:t>и (или) </a:t>
            </a:r>
            <a:r>
              <a:rPr lang="ru-RU" sz="1400" dirty="0" smtClean="0"/>
              <a:t>ВКГО.</a:t>
            </a:r>
            <a:endParaRPr lang="ru-RU" sz="1400" dirty="0"/>
          </a:p>
          <a:p>
            <a:pPr indent="444500" algn="just"/>
            <a:endParaRPr lang="ru-RU" sz="1400" b="1" dirty="0" smtClean="0">
              <a:solidFill>
                <a:srgbClr val="002060"/>
              </a:solidFill>
            </a:endParaRPr>
          </a:p>
          <a:p>
            <a:pPr indent="444500" algn="just"/>
            <a:r>
              <a:rPr lang="ru-RU" sz="1400" b="1" dirty="0" smtClean="0">
                <a:solidFill>
                  <a:srgbClr val="002060"/>
                </a:solidFill>
              </a:rPr>
              <a:t>12(1</a:t>
            </a:r>
            <a:r>
              <a:rPr lang="ru-RU" sz="1400" b="1" dirty="0">
                <a:solidFill>
                  <a:srgbClr val="002060"/>
                </a:solidFill>
              </a:rPr>
              <a:t>).</a:t>
            </a:r>
            <a:r>
              <a:rPr lang="ru-RU" sz="1400" dirty="0"/>
              <a:t> </a:t>
            </a:r>
            <a:r>
              <a:rPr lang="ru-RU" sz="1400" b="1" dirty="0"/>
              <a:t>Результаты проверки состояния и функционирования </a:t>
            </a:r>
            <a:r>
              <a:rPr lang="ru-RU" sz="1400" b="1" dirty="0" smtClean="0"/>
              <a:t>ДВК фиксируются </a:t>
            </a:r>
            <a:r>
              <a:rPr lang="ru-RU" sz="1400" b="1" dirty="0"/>
              <a:t>организацией, осуществляющей такую проверку, в акте обследования </a:t>
            </a:r>
            <a:r>
              <a:rPr lang="ru-RU" sz="1400" b="1" dirty="0" smtClean="0"/>
              <a:t>ДВК, </a:t>
            </a:r>
            <a:r>
              <a:rPr lang="ru-RU" sz="1400" b="1" dirty="0"/>
              <a:t>содержащем заключение об их работоспособности. Заказчик ежегодно при очередном </a:t>
            </a:r>
            <a:r>
              <a:rPr lang="ru-RU" sz="1400" b="1" dirty="0" smtClean="0"/>
              <a:t>ТО ВДГО и </a:t>
            </a:r>
            <a:r>
              <a:rPr lang="ru-RU" sz="1400" b="1" dirty="0"/>
              <a:t>(или) </a:t>
            </a:r>
            <a:r>
              <a:rPr lang="ru-RU" sz="1400" b="1" dirty="0" smtClean="0"/>
              <a:t>ВКГО </a:t>
            </a:r>
            <a:r>
              <a:rPr lang="ru-RU" sz="1400" b="1" dirty="0"/>
              <a:t>представляет указанные акты исполнителю.</a:t>
            </a:r>
          </a:p>
        </p:txBody>
      </p:sp>
      <p:pic>
        <p:nvPicPr>
          <p:cNvPr id="9" name="Рисунок 8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4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611560" y="3501008"/>
            <a:ext cx="8300470" cy="266429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0688" y="1397823"/>
            <a:ext cx="8237234" cy="138136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 eaLnBrk="1" hangingPunct="1"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Нормативные правовые акты, которыми вносятся изменения в действующее законодательство о безопасном использовании газа в быту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14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0195" y="1575893"/>
            <a:ext cx="8087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Федеральный закон от 18.03.2023 №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71-ФЗ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«О </a:t>
            </a:r>
            <a:r>
              <a:rPr lang="ru-RU" dirty="0">
                <a:solidFill>
                  <a:schemeClr val="bg1"/>
                </a:solidFill>
              </a:rPr>
              <a:t>внесении изменений в </a:t>
            </a:r>
            <a:r>
              <a:rPr lang="ru-RU" dirty="0" smtClean="0">
                <a:solidFill>
                  <a:schemeClr val="bg1"/>
                </a:solidFill>
              </a:rPr>
              <a:t>статьи 2 </a:t>
            </a:r>
            <a:r>
              <a:rPr lang="ru-RU" dirty="0">
                <a:solidFill>
                  <a:schemeClr val="bg1"/>
                </a:solidFill>
              </a:rPr>
              <a:t>и 3 </a:t>
            </a:r>
            <a:r>
              <a:rPr lang="ru-RU" dirty="0" smtClean="0">
                <a:solidFill>
                  <a:schemeClr val="bg1"/>
                </a:solidFill>
              </a:rPr>
              <a:t>Федерального </a:t>
            </a:r>
            <a:r>
              <a:rPr lang="ru-RU" dirty="0">
                <a:solidFill>
                  <a:schemeClr val="bg1"/>
                </a:solidFill>
              </a:rPr>
              <a:t>закона </a:t>
            </a:r>
            <a:r>
              <a:rPr lang="ru-RU" dirty="0" smtClean="0">
                <a:solidFill>
                  <a:schemeClr val="bg1"/>
                </a:solidFill>
              </a:rPr>
              <a:t>«О </a:t>
            </a:r>
            <a:r>
              <a:rPr lang="ru-RU" dirty="0">
                <a:solidFill>
                  <a:schemeClr val="bg1"/>
                </a:solidFill>
              </a:rPr>
              <a:t>газоснабжении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>
                <a:solidFill>
                  <a:schemeClr val="bg1"/>
                </a:solidFill>
              </a:rPr>
              <a:t>Российской </a:t>
            </a:r>
            <a:r>
              <a:rPr lang="ru-RU" dirty="0" smtClean="0">
                <a:solidFill>
                  <a:schemeClr val="bg1"/>
                </a:solidFill>
              </a:rPr>
              <a:t>Федерации» </a:t>
            </a:r>
            <a:r>
              <a:rPr lang="ru-RU" dirty="0">
                <a:solidFill>
                  <a:schemeClr val="bg1"/>
                </a:solidFill>
              </a:rPr>
              <a:t>и Жилищный </a:t>
            </a:r>
            <a:r>
              <a:rPr lang="ru-RU" dirty="0" smtClean="0">
                <a:solidFill>
                  <a:schemeClr val="bg1"/>
                </a:solidFill>
              </a:rPr>
              <a:t>кодекс </a:t>
            </a:r>
            <a:r>
              <a:rPr lang="ru-RU" dirty="0">
                <a:solidFill>
                  <a:schemeClr val="bg1"/>
                </a:solidFill>
              </a:rPr>
              <a:t>Российской </a:t>
            </a:r>
            <a:r>
              <a:rPr lang="ru-RU" dirty="0" smtClean="0">
                <a:solidFill>
                  <a:schemeClr val="bg1"/>
                </a:solidFill>
              </a:rPr>
              <a:t>Федерации»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3982" y="3778957"/>
            <a:ext cx="83077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Постановление Правительства Российской Федерации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от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29.05.2023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№ </a:t>
            </a: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859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«О </a:t>
            </a:r>
            <a:r>
              <a:rPr lang="ru-RU" dirty="0">
                <a:solidFill>
                  <a:schemeClr val="bg1"/>
                </a:solidFill>
              </a:rPr>
              <a:t>внесении изменений в некоторые акты Правительства Российской Федерации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>
                <a:solidFill>
                  <a:schemeClr val="bg1"/>
                </a:solidFill>
              </a:rPr>
              <a:t>признании утратившим силу подпункта </a:t>
            </a:r>
            <a:r>
              <a:rPr lang="ru-RU" dirty="0" smtClean="0">
                <a:solidFill>
                  <a:schemeClr val="bg1"/>
                </a:solidFill>
              </a:rPr>
              <a:t>«ж» </a:t>
            </a:r>
            <a:r>
              <a:rPr lang="ru-RU" dirty="0">
                <a:solidFill>
                  <a:schemeClr val="bg1"/>
                </a:solidFill>
              </a:rPr>
              <a:t>пункта 4 изменений, которые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вносятся </a:t>
            </a:r>
            <a:r>
              <a:rPr lang="ru-RU" dirty="0">
                <a:solidFill>
                  <a:schemeClr val="bg1"/>
                </a:solidFill>
              </a:rPr>
              <a:t>в акты Правительства Российской Федерации по вопросам обеспечения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безопасности </a:t>
            </a:r>
            <a:r>
              <a:rPr lang="ru-RU" dirty="0">
                <a:solidFill>
                  <a:schemeClr val="bg1"/>
                </a:solidFill>
              </a:rPr>
              <a:t>при использовании и содержании внутридомового и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внутриквартирного </a:t>
            </a:r>
            <a:r>
              <a:rPr lang="ru-RU" dirty="0">
                <a:solidFill>
                  <a:schemeClr val="bg1"/>
                </a:solidFill>
              </a:rPr>
              <a:t>газового оборудования, утвержденных постановлением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Правительства </a:t>
            </a:r>
            <a:r>
              <a:rPr lang="ru-RU" dirty="0">
                <a:solidFill>
                  <a:schemeClr val="bg1"/>
                </a:solidFill>
              </a:rPr>
              <a:t>Российской Федерации от 9 сентября 2017 г. </a:t>
            </a:r>
            <a:r>
              <a:rPr lang="ru-RU" dirty="0" smtClean="0">
                <a:solidFill>
                  <a:schemeClr val="bg1"/>
                </a:solidFill>
              </a:rPr>
              <a:t>№ 1091»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586548">
            <a:off x="6890178" y="5726183"/>
            <a:ext cx="1996765" cy="5232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Начало действия: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с 01 </a:t>
            </a:r>
            <a:r>
              <a:rPr lang="ru-RU" sz="1400" dirty="0">
                <a:solidFill>
                  <a:schemeClr val="bg1"/>
                </a:solidFill>
              </a:rPr>
              <a:t>с</a:t>
            </a:r>
            <a:r>
              <a:rPr lang="ru-RU" sz="1400" dirty="0" smtClean="0">
                <a:solidFill>
                  <a:schemeClr val="bg1"/>
                </a:solidFill>
              </a:rPr>
              <a:t>ентября 2023 года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0586548">
            <a:off x="6882324" y="2515561"/>
            <a:ext cx="1996765" cy="5232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Начало действия: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с 01 </a:t>
            </a:r>
            <a:r>
              <a:rPr lang="ru-RU" sz="1400" dirty="0">
                <a:solidFill>
                  <a:schemeClr val="bg1"/>
                </a:solidFill>
              </a:rPr>
              <a:t>с</a:t>
            </a:r>
            <a:r>
              <a:rPr lang="ru-RU" sz="1400" dirty="0" smtClean="0">
                <a:solidFill>
                  <a:schemeClr val="bg1"/>
                </a:solidFill>
              </a:rPr>
              <a:t>ентября 2023 года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5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739816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Федеральным законом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18.03.2023 № 71-ФЗ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Федеральный закон от 31.03.1999 № 69-ФЗ </a:t>
            </a: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 газоснабжении в Российской Федерации»</a:t>
            </a: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0518" y="1606776"/>
            <a:ext cx="891410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Газораспределительная </a:t>
            </a:r>
            <a:r>
              <a:rPr lang="ru-RU" b="1" dirty="0">
                <a:solidFill>
                  <a:srgbClr val="002060"/>
                </a:solidFill>
              </a:rPr>
              <a:t>организация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600" dirty="0"/>
              <a:t>- </a:t>
            </a:r>
            <a:r>
              <a:rPr lang="ru-RU" sz="1600" dirty="0">
                <a:solidFill>
                  <a:srgbClr val="002060"/>
                </a:solidFill>
              </a:rPr>
              <a:t>специализированная организация, которая владеет на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п</a:t>
            </a:r>
            <a:r>
              <a:rPr lang="ru-RU" sz="1600" dirty="0" smtClean="0">
                <a:solidFill>
                  <a:srgbClr val="002060"/>
                </a:solidFill>
              </a:rPr>
              <a:t>раве собственности </a:t>
            </a:r>
            <a:r>
              <a:rPr lang="ru-RU" sz="1600" dirty="0">
                <a:solidFill>
                  <a:srgbClr val="002060"/>
                </a:solidFill>
              </a:rPr>
              <a:t>или ином законном основании газораспределительной сетью и </a:t>
            </a:r>
            <a:r>
              <a:rPr lang="ru-RU" sz="1600" dirty="0" smtClean="0">
                <a:solidFill>
                  <a:srgbClr val="002060"/>
                </a:solidFill>
              </a:rPr>
              <a:t>осуществляет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р</a:t>
            </a:r>
            <a:r>
              <a:rPr lang="ru-RU" sz="1600" dirty="0" smtClean="0">
                <a:solidFill>
                  <a:srgbClr val="002060"/>
                </a:solidFill>
              </a:rPr>
              <a:t>егулируемый вид </a:t>
            </a:r>
            <a:r>
              <a:rPr lang="ru-RU" sz="1600" dirty="0">
                <a:solidFill>
                  <a:srgbClr val="002060"/>
                </a:solidFill>
              </a:rPr>
              <a:t>деятельности по оказанию услуг по транспортировке газа по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газораспределительным сетям и по технологическому присоединению газоиспользующего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оборудования </a:t>
            </a:r>
            <a:r>
              <a:rPr lang="ru-RU" sz="1600" dirty="0">
                <a:solidFill>
                  <a:srgbClr val="002060"/>
                </a:solidFill>
              </a:rPr>
              <a:t>к газораспределительным сетям, </a:t>
            </a:r>
            <a:r>
              <a:rPr lang="ru-RU" sz="1600" dirty="0" smtClean="0">
                <a:solidFill>
                  <a:srgbClr val="002060"/>
                </a:solidFill>
              </a:rPr>
              <a:t>обеспечивает </a:t>
            </a:r>
            <a:r>
              <a:rPr lang="ru-RU" sz="1600" dirty="0">
                <a:solidFill>
                  <a:srgbClr val="002060"/>
                </a:solidFill>
              </a:rPr>
              <a:t>подачу газа его потребителям,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осуществляет </a:t>
            </a:r>
            <a:r>
              <a:rPr lang="ru-RU" sz="1600" b="1" dirty="0">
                <a:solidFill>
                  <a:srgbClr val="C00000"/>
                </a:solidFill>
              </a:rPr>
              <a:t>деятельность по </a:t>
            </a:r>
            <a:r>
              <a:rPr lang="ru-RU" sz="1600" b="1" dirty="0" smtClean="0">
                <a:solidFill>
                  <a:srgbClr val="C00000"/>
                </a:solidFill>
              </a:rPr>
              <a:t>техническому обслуживанию </a:t>
            </a:r>
            <a:r>
              <a:rPr lang="ru-RU" sz="1600" b="1" dirty="0">
                <a:solidFill>
                  <a:srgbClr val="C00000"/>
                </a:solidFill>
              </a:rPr>
              <a:t>и ремонту внутридомового и (или</a:t>
            </a:r>
            <a:r>
              <a:rPr lang="ru-RU" sz="1600" b="1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внутриквартирного </a:t>
            </a:r>
            <a:r>
              <a:rPr lang="ru-RU" sz="1600" b="1" dirty="0">
                <a:solidFill>
                  <a:srgbClr val="C00000"/>
                </a:solidFill>
              </a:rPr>
              <a:t>газового </a:t>
            </a:r>
            <a:r>
              <a:rPr lang="ru-RU" sz="1600" b="1" dirty="0" smtClean="0">
                <a:solidFill>
                  <a:srgbClr val="C00000"/>
                </a:solidFill>
              </a:rPr>
              <a:t>оборудования*</a:t>
            </a:r>
            <a:r>
              <a:rPr lang="ru-RU" sz="1600" dirty="0" smtClean="0"/>
              <a:t>, </a:t>
            </a:r>
            <a:r>
              <a:rPr lang="ru-RU" sz="1600" dirty="0">
                <a:solidFill>
                  <a:srgbClr val="002060"/>
                </a:solidFill>
              </a:rPr>
              <a:t>а </a:t>
            </a:r>
            <a:r>
              <a:rPr lang="ru-RU" sz="1600" dirty="0" smtClean="0">
                <a:solidFill>
                  <a:srgbClr val="002060"/>
                </a:solidFill>
              </a:rPr>
              <a:t>также эксплуатацию </a:t>
            </a:r>
            <a:r>
              <a:rPr lang="ru-RU" sz="1600" dirty="0">
                <a:solidFill>
                  <a:srgbClr val="002060"/>
                </a:solidFill>
              </a:rPr>
              <a:t>и развитие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газораспределительной </a:t>
            </a:r>
            <a:r>
              <a:rPr lang="ru-RU" sz="1600" dirty="0">
                <a:solidFill>
                  <a:srgbClr val="002060"/>
                </a:solidFill>
              </a:rPr>
              <a:t>системы.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4" y="4005064"/>
            <a:ext cx="8729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Законодательное и нормативно-правовое регулирование газоснабжения в Российской Федерации </a:t>
            </a:r>
            <a:r>
              <a:rPr lang="ru-RU" sz="1600" dirty="0" smtClean="0">
                <a:solidFill>
                  <a:srgbClr val="002060"/>
                </a:solidFill>
              </a:rPr>
              <a:t>основывается на </a:t>
            </a:r>
            <a:r>
              <a:rPr lang="ru-RU" sz="1600" dirty="0">
                <a:solidFill>
                  <a:srgbClr val="002060"/>
                </a:solidFill>
              </a:rPr>
              <a:t>Конституции Российской Федерации, Гражданском кодексе Российской Федерации, </a:t>
            </a:r>
            <a:r>
              <a:rPr lang="ru-RU" sz="1600" b="1" dirty="0">
                <a:solidFill>
                  <a:srgbClr val="C00000"/>
                </a:solidFill>
              </a:rPr>
              <a:t>Жилищном </a:t>
            </a:r>
            <a:r>
              <a:rPr lang="ru-RU" sz="1600" b="1" dirty="0" smtClean="0">
                <a:solidFill>
                  <a:srgbClr val="C00000"/>
                </a:solidFill>
              </a:rPr>
              <a:t>кодексе Российской Федерации*</a:t>
            </a:r>
            <a:r>
              <a:rPr lang="ru-RU" sz="1600" dirty="0" smtClean="0">
                <a:solidFill>
                  <a:srgbClr val="C00000"/>
                </a:solidFill>
              </a:rPr>
              <a:t>,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Федеральном законе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«О недрах», </a:t>
            </a:r>
            <a:r>
              <a:rPr lang="ru-RU" sz="1600" dirty="0">
                <a:solidFill>
                  <a:srgbClr val="002060"/>
                </a:solidFill>
              </a:rPr>
              <a:t>Федеральном законе </a:t>
            </a:r>
            <a:r>
              <a:rPr lang="ru-RU" sz="1600" dirty="0" smtClean="0">
                <a:solidFill>
                  <a:srgbClr val="002060"/>
                </a:solidFill>
              </a:rPr>
              <a:t>«О </a:t>
            </a:r>
            <a:r>
              <a:rPr lang="ru-RU" sz="1600" dirty="0">
                <a:solidFill>
                  <a:srgbClr val="002060"/>
                </a:solidFill>
              </a:rPr>
              <a:t>естественных </a:t>
            </a:r>
            <a:r>
              <a:rPr lang="ru-RU" sz="1600" dirty="0" smtClean="0">
                <a:solidFill>
                  <a:srgbClr val="002060"/>
                </a:solidFill>
              </a:rPr>
              <a:t>монополиях», </a:t>
            </a:r>
            <a:r>
              <a:rPr lang="ru-RU" sz="1600" dirty="0">
                <a:solidFill>
                  <a:srgbClr val="002060"/>
                </a:solidFill>
              </a:rPr>
              <a:t>Федеральном законе </a:t>
            </a:r>
            <a:r>
              <a:rPr lang="ru-RU" sz="1600" dirty="0" smtClean="0">
                <a:solidFill>
                  <a:srgbClr val="002060"/>
                </a:solidFill>
              </a:rPr>
              <a:t>«О континентальном шельфе </a:t>
            </a:r>
            <a:r>
              <a:rPr lang="ru-RU" sz="1600" dirty="0">
                <a:solidFill>
                  <a:srgbClr val="002060"/>
                </a:solidFill>
              </a:rPr>
              <a:t>Российской </a:t>
            </a:r>
            <a:r>
              <a:rPr lang="ru-RU" sz="1600" dirty="0" smtClean="0">
                <a:solidFill>
                  <a:srgbClr val="002060"/>
                </a:solidFill>
              </a:rPr>
              <a:t>Федерации» </a:t>
            </a:r>
            <a:r>
              <a:rPr lang="ru-RU" sz="1600" dirty="0">
                <a:solidFill>
                  <a:srgbClr val="002060"/>
                </a:solidFill>
              </a:rPr>
              <a:t>и состоит из настоящего Федерального закона, принимаемых в соответствии </a:t>
            </a:r>
            <a:r>
              <a:rPr lang="ru-RU" sz="1600" dirty="0" smtClean="0">
                <a:solidFill>
                  <a:srgbClr val="002060"/>
                </a:solidFill>
              </a:rPr>
              <a:t>с </a:t>
            </a:r>
            <a:r>
              <a:rPr lang="ru-RU" sz="1600" dirty="0">
                <a:solidFill>
                  <a:srgbClr val="002060"/>
                </a:solidFill>
              </a:rPr>
              <a:t>ним федеральных законов, нормативных правовых актов Российской Федерации и нормативных </a:t>
            </a:r>
            <a:r>
              <a:rPr lang="ru-RU" sz="1600" dirty="0" smtClean="0">
                <a:solidFill>
                  <a:srgbClr val="002060"/>
                </a:solidFill>
              </a:rPr>
              <a:t>правовых актов </a:t>
            </a:r>
            <a:r>
              <a:rPr lang="ru-RU" sz="1600" dirty="0">
                <a:solidFill>
                  <a:srgbClr val="002060"/>
                </a:solidFill>
              </a:rPr>
              <a:t>муниципальных образований.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045" y="6021288"/>
            <a:ext cx="849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</a:t>
            </a:r>
            <a:r>
              <a:rPr lang="ru-RU" sz="1200" i="1" dirty="0" smtClean="0"/>
              <a:t> Выделено </a:t>
            </a:r>
            <a:r>
              <a:rPr lang="ru-RU" sz="1200" b="1" i="1" dirty="0" smtClean="0">
                <a:solidFill>
                  <a:srgbClr val="C00000"/>
                </a:solidFill>
              </a:rPr>
              <a:t>красным</a:t>
            </a:r>
            <a:r>
              <a:rPr lang="ru-RU" sz="1200" i="1" dirty="0" smtClean="0"/>
              <a:t> </a:t>
            </a:r>
            <a:r>
              <a:rPr lang="ru-RU" sz="1200" i="1" dirty="0"/>
              <a:t>– дополнено Федеральным законом от 18.03.2023 № 71-ФЗ  </a:t>
            </a:r>
          </a:p>
        </p:txBody>
      </p:sp>
      <p:pic>
        <p:nvPicPr>
          <p:cNvPr id="9" name="Рисунок 8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65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96282" y="2941322"/>
            <a:ext cx="8754318" cy="39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667808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законом 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18.03.2023 № 71-ФЗ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Жилищный кодекс Российской Федерации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8868" y="1248461"/>
            <a:ext cx="87031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Предметом </a:t>
            </a:r>
            <a:r>
              <a:rPr lang="ru-RU" sz="1400" dirty="0">
                <a:solidFill>
                  <a:srgbClr val="002060"/>
                </a:solidFill>
              </a:rPr>
              <a:t>государственного жилищного надзора является соблюдение юридическими лицами, индивидуальными предпринимателями и гражданами обязательных требований, установленных жилищным законодательством, законодательством об энергосбережении и о повышении энергетической эффективности</a:t>
            </a:r>
            <a:r>
              <a:rPr lang="ru-RU" sz="1400" dirty="0">
                <a:solidFill>
                  <a:srgbClr val="C00000"/>
                </a:solidFill>
              </a:rPr>
              <a:t>, </a:t>
            </a:r>
            <a:r>
              <a:rPr lang="ru-RU" sz="1400" b="1" dirty="0">
                <a:solidFill>
                  <a:srgbClr val="C00000"/>
                </a:solidFill>
              </a:rPr>
              <a:t>законодательством о газоснабжении в Российской </a:t>
            </a:r>
            <a:r>
              <a:rPr lang="ru-RU" sz="1400" b="1" dirty="0" smtClean="0">
                <a:solidFill>
                  <a:srgbClr val="C00000"/>
                </a:solidFill>
              </a:rPr>
              <a:t>Федерации*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в отношении жилищного фонда, за исключением муниципального жилищного </a:t>
            </a:r>
            <a:r>
              <a:rPr lang="ru-RU" sz="1400" dirty="0" smtClean="0">
                <a:solidFill>
                  <a:srgbClr val="002060"/>
                </a:solidFill>
              </a:rPr>
              <a:t>фонда: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12</a:t>
            </a:r>
            <a:r>
              <a:rPr lang="ru-RU" sz="1400" b="1" dirty="0">
                <a:solidFill>
                  <a:srgbClr val="C00000"/>
                </a:solidFill>
              </a:rPr>
              <a:t>)</a:t>
            </a:r>
            <a:r>
              <a:rPr lang="ru-RU" sz="1400" dirty="0">
                <a:solidFill>
                  <a:srgbClr val="C00000"/>
                </a:solidFill>
              </a:rPr>
              <a:t> требований к безопасной эксплуатации и техническому обслуживанию </a:t>
            </a:r>
            <a:r>
              <a:rPr lang="ru-RU" sz="1400" dirty="0" smtClean="0">
                <a:solidFill>
                  <a:srgbClr val="C00000"/>
                </a:solidFill>
              </a:rPr>
              <a:t>ВКГО </a:t>
            </a:r>
            <a:r>
              <a:rPr lang="ru-RU" sz="1400" dirty="0">
                <a:solidFill>
                  <a:srgbClr val="C00000"/>
                </a:solidFill>
              </a:rPr>
              <a:t>и (или) </a:t>
            </a:r>
            <a:r>
              <a:rPr lang="ru-RU" sz="1400" dirty="0" smtClean="0">
                <a:solidFill>
                  <a:srgbClr val="C00000"/>
                </a:solidFill>
              </a:rPr>
              <a:t>ВДГО, </a:t>
            </a:r>
            <a:r>
              <a:rPr lang="ru-RU" sz="1400" dirty="0">
                <a:solidFill>
                  <a:srgbClr val="C00000"/>
                </a:solidFill>
              </a:rPr>
              <a:t>а также требований к содержанию относящихся к общему имуществу в </a:t>
            </a:r>
            <a:r>
              <a:rPr lang="ru-RU" sz="1400" dirty="0" smtClean="0">
                <a:solidFill>
                  <a:srgbClr val="C00000"/>
                </a:solidFill>
              </a:rPr>
              <a:t>МКД </a:t>
            </a:r>
            <a:r>
              <a:rPr lang="ru-RU" sz="1400" dirty="0">
                <a:solidFill>
                  <a:srgbClr val="C00000"/>
                </a:solidFill>
              </a:rPr>
              <a:t>вентиляционных и дымовых каналов</a:t>
            </a:r>
            <a:r>
              <a:rPr lang="ru-RU" sz="1400" dirty="0" smtClean="0">
                <a:solidFill>
                  <a:srgbClr val="C00000"/>
                </a:solidFill>
              </a:rPr>
              <a:t>.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6282" y="3422649"/>
            <a:ext cx="8729146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</a:t>
            </a:r>
            <a:r>
              <a:rPr lang="ru-RU" sz="1400" dirty="0"/>
              <a:t>случае предоставления в </a:t>
            </a:r>
            <a:r>
              <a:rPr lang="ru-RU" sz="1400" dirty="0" smtClean="0"/>
              <a:t>МКД, </a:t>
            </a:r>
            <a:r>
              <a:rPr lang="ru-RU" sz="1400" dirty="0"/>
              <a:t>деятельность по управлению которым осуществляет </a:t>
            </a:r>
            <a:r>
              <a:rPr lang="ru-RU" sz="1400" b="1" dirty="0"/>
              <a:t>жилищный кооператив</a:t>
            </a:r>
            <a:r>
              <a:rPr lang="ru-RU" sz="1400" dirty="0"/>
              <a:t>, коммунальной услуги газоснабжения в уставе указанного жилищного кооператива должна быть предусмотрена обязанность заключить со специализированной организацией, определенной Федеральным законом от 31 марта 1999 года </a:t>
            </a:r>
            <a:r>
              <a:rPr lang="ru-RU" sz="1400" dirty="0" smtClean="0"/>
              <a:t>№ </a:t>
            </a:r>
            <a:r>
              <a:rPr lang="ru-RU" sz="1400" dirty="0"/>
              <a:t>69-ФЗ </a:t>
            </a:r>
            <a:r>
              <a:rPr lang="ru-RU" sz="1400" dirty="0" smtClean="0"/>
              <a:t>«О </a:t>
            </a:r>
            <a:r>
              <a:rPr lang="ru-RU" sz="1400" dirty="0"/>
              <a:t>газоснабжении в Российской </a:t>
            </a:r>
            <a:r>
              <a:rPr lang="ru-RU" sz="1400" dirty="0" smtClean="0"/>
              <a:t>Федерации» </a:t>
            </a:r>
            <a:r>
              <a:rPr lang="ru-RU" sz="1400" dirty="0"/>
              <a:t>и наделенной исключительным правом на осуществление деятельности по техническому обслуживанию и ремонту </a:t>
            </a:r>
            <a:r>
              <a:rPr lang="ru-RU" sz="1400" dirty="0" smtClean="0"/>
              <a:t>ВДГО </a:t>
            </a:r>
            <a:r>
              <a:rPr lang="ru-RU" sz="1400" dirty="0"/>
              <a:t>и (или) </a:t>
            </a:r>
            <a:r>
              <a:rPr lang="ru-RU" sz="1400" dirty="0" smtClean="0"/>
              <a:t>ВКГО </a:t>
            </a:r>
            <a:r>
              <a:rPr lang="ru-RU" sz="1400" dirty="0"/>
              <a:t>(далее - специализированная организация), договор о техническом обслуживании и ремонте </a:t>
            </a:r>
            <a:r>
              <a:rPr lang="ru-RU" sz="1400" dirty="0" smtClean="0"/>
              <a:t>ВДГО </a:t>
            </a:r>
            <a:r>
              <a:rPr lang="ru-RU" sz="1400" dirty="0"/>
              <a:t>в многоквартирном доме (если такое оборудование установлено).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045" y="6021288"/>
            <a:ext cx="849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</a:t>
            </a:r>
            <a:r>
              <a:rPr lang="ru-RU" sz="1200" i="1" dirty="0" smtClean="0"/>
              <a:t> Выделено </a:t>
            </a:r>
            <a:r>
              <a:rPr lang="ru-RU" sz="1200" b="1" i="1" dirty="0" smtClean="0">
                <a:solidFill>
                  <a:srgbClr val="C00000"/>
                </a:solidFill>
              </a:rPr>
              <a:t>красным</a:t>
            </a:r>
            <a:r>
              <a:rPr lang="ru-RU" sz="1200" i="1" dirty="0" smtClean="0"/>
              <a:t> </a:t>
            </a:r>
            <a:r>
              <a:rPr lang="ru-RU" sz="1200" i="1" dirty="0"/>
              <a:t>– дополнено Федеральным законом от 18.03.2023 № 71-ФЗ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281" y="5076163"/>
            <a:ext cx="874173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В случае предоставления в </a:t>
            </a:r>
            <a:r>
              <a:rPr lang="ru-RU" sz="1400" dirty="0" smtClean="0"/>
              <a:t>МКД, </a:t>
            </a:r>
            <a:r>
              <a:rPr lang="ru-RU" sz="1400" dirty="0"/>
              <a:t>деятельность по управлению которым осуществляет </a:t>
            </a:r>
            <a:r>
              <a:rPr lang="ru-RU" sz="1400" b="1" dirty="0" smtClean="0"/>
              <a:t>ТСЖ</a:t>
            </a:r>
            <a:r>
              <a:rPr lang="ru-RU" sz="1400" dirty="0" smtClean="0"/>
              <a:t>, </a:t>
            </a:r>
            <a:r>
              <a:rPr lang="ru-RU" sz="1400" dirty="0"/>
              <a:t>коммунальной услуги газоснабжения в уставе указанного товарищества собственников жилья должна быть предусмотрена обязанность заключить со специализированной организацией договор о техническом обслуживании и ремонте </a:t>
            </a:r>
            <a:r>
              <a:rPr lang="ru-RU" sz="1400" dirty="0" smtClean="0"/>
              <a:t>ВДГО </a:t>
            </a:r>
            <a:r>
              <a:rPr lang="ru-RU" sz="1400" dirty="0"/>
              <a:t>в </a:t>
            </a:r>
            <a:r>
              <a:rPr lang="ru-RU" sz="1400" dirty="0" smtClean="0"/>
              <a:t>МКД </a:t>
            </a:r>
            <a:r>
              <a:rPr lang="ru-RU" sz="1400" dirty="0"/>
              <a:t>(если такое оборудование установлено).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281" y="2982577"/>
            <a:ext cx="874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Предусмотрена обязанность по внесению изменений в уставные документы ЖК и ТСЖ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8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12045" y="1275295"/>
            <a:ext cx="8754318" cy="5537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667808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законом 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18.03.2023 № 71-ФЗ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Жилищный кодекс Российской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</a:p>
          <a:p>
            <a:pPr algn="r">
              <a:defRPr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(продолжение 1.)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3696" y="1305806"/>
            <a:ext cx="874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 РФ дополнен статьей 157.3.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дополнения.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95036657"/>
              </p:ext>
            </p:extLst>
          </p:nvPr>
        </p:nvGraphicFramePr>
        <p:xfrm>
          <a:off x="212045" y="1961321"/>
          <a:ext cx="8754318" cy="438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7" name="Рисунок 16"/>
          <p:cNvPicPr/>
          <p:nvPr/>
        </p:nvPicPr>
        <p:blipFill>
          <a:blip r:embed="rId9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9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61176" y="1255106"/>
            <a:ext cx="8754318" cy="39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2045" y="6021288"/>
            <a:ext cx="849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</a:t>
            </a:r>
            <a:r>
              <a:rPr lang="ru-RU" sz="1200" i="1" dirty="0" smtClean="0"/>
              <a:t> Выделено </a:t>
            </a:r>
            <a:r>
              <a:rPr lang="ru-RU" sz="1200" b="1" i="1" dirty="0" smtClean="0">
                <a:solidFill>
                  <a:srgbClr val="C00000"/>
                </a:solidFill>
              </a:rPr>
              <a:t>красным</a:t>
            </a:r>
            <a:r>
              <a:rPr lang="ru-RU" sz="1200" i="1" dirty="0" smtClean="0"/>
              <a:t> </a:t>
            </a:r>
            <a:r>
              <a:rPr lang="ru-RU" sz="1200" i="1" dirty="0"/>
              <a:t>– дополнено Федеральным законом от 18.03.2023 № 71-ФЗ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94" y="1289020"/>
            <a:ext cx="874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общего имущества в МКД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6761" y="1657776"/>
            <a:ext cx="874873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Ч. 1.1. ст. 161 ЖК РФ.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Надлежащее </a:t>
            </a:r>
            <a:r>
              <a:rPr lang="ru-RU" sz="1400" dirty="0">
                <a:solidFill>
                  <a:srgbClr val="002060"/>
                </a:solidFill>
              </a:rPr>
              <a:t>содержание общего имущества собственников помещений в </a:t>
            </a:r>
            <a:r>
              <a:rPr lang="ru-RU" sz="1400" dirty="0" smtClean="0">
                <a:solidFill>
                  <a:srgbClr val="002060"/>
                </a:solidFill>
              </a:rPr>
              <a:t>МКД должно </a:t>
            </a:r>
            <a:r>
              <a:rPr lang="ru-RU" sz="1400" dirty="0">
                <a:solidFill>
                  <a:srgbClr val="002060"/>
                </a:solidFill>
              </a:rPr>
              <a:t>осуществляться в соответствии с требованиями законодательства Российской Федерации, в том числе в области обеспечения санитарно-эпидемиологического благополучия населения, о техническом регулировании, пожарной безопасности, защите прав потребителей, и должно обеспечивать: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1</a:t>
            </a:r>
            <a:r>
              <a:rPr lang="ru-RU" sz="1400" dirty="0">
                <a:solidFill>
                  <a:srgbClr val="002060"/>
                </a:solidFill>
              </a:rPr>
              <a:t>) соблюдение требований к надежности и безопасности </a:t>
            </a:r>
            <a:r>
              <a:rPr lang="ru-RU" sz="1400" dirty="0" smtClean="0">
                <a:solidFill>
                  <a:srgbClr val="002060"/>
                </a:solidFill>
              </a:rPr>
              <a:t>МКД;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2</a:t>
            </a:r>
            <a:r>
              <a:rPr lang="ru-RU" sz="1400" dirty="0">
                <a:solidFill>
                  <a:srgbClr val="002060"/>
                </a:solidFill>
              </a:rPr>
              <a:t>) безопасность жизни и здоровья граждан, имущества физических лиц, имущества юридических лиц, государственного и муниципального имущества;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</a:t>
            </a:r>
            <a:r>
              <a:rPr lang="ru-RU" sz="1400" dirty="0" smtClean="0">
                <a:solidFill>
                  <a:srgbClr val="C00000"/>
                </a:solidFill>
              </a:rPr>
              <a:t>2.1</a:t>
            </a:r>
            <a:r>
              <a:rPr lang="ru-RU" sz="1400" dirty="0">
                <a:solidFill>
                  <a:srgbClr val="C00000"/>
                </a:solidFill>
              </a:rPr>
              <a:t>) соблюдение требований к безопасному использованию и содержанию </a:t>
            </a:r>
            <a:r>
              <a:rPr lang="ru-RU" sz="1400" dirty="0" smtClean="0">
                <a:solidFill>
                  <a:srgbClr val="C00000"/>
                </a:solidFill>
              </a:rPr>
              <a:t>ВДГО в МКД </a:t>
            </a:r>
            <a:r>
              <a:rPr lang="ru-RU" sz="1400" dirty="0">
                <a:solidFill>
                  <a:srgbClr val="C00000"/>
                </a:solidFill>
              </a:rPr>
              <a:t>(если такое оборудование установлено</a:t>
            </a:r>
            <a:r>
              <a:rPr lang="ru-RU" sz="1400" dirty="0" smtClean="0">
                <a:solidFill>
                  <a:srgbClr val="C00000"/>
                </a:solidFill>
              </a:rPr>
              <a:t>)*</a:t>
            </a:r>
            <a:r>
              <a:rPr lang="ru-RU" sz="1400" dirty="0" smtClean="0">
                <a:solidFill>
                  <a:srgbClr val="002060"/>
                </a:solidFill>
              </a:rPr>
              <a:t>;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3</a:t>
            </a:r>
            <a:r>
              <a:rPr lang="ru-RU" sz="1400" dirty="0">
                <a:solidFill>
                  <a:srgbClr val="002060"/>
                </a:solidFill>
              </a:rPr>
              <a:t>) доступность пользования помещениями и иным имуществом, входящим в состав общего имущества собственников помещений в </a:t>
            </a:r>
            <a:r>
              <a:rPr lang="ru-RU" sz="1400" dirty="0" smtClean="0">
                <a:solidFill>
                  <a:srgbClr val="002060"/>
                </a:solidFill>
              </a:rPr>
              <a:t>МКД;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4</a:t>
            </a:r>
            <a:r>
              <a:rPr lang="ru-RU" sz="1400" dirty="0">
                <a:solidFill>
                  <a:srgbClr val="002060"/>
                </a:solidFill>
              </a:rPr>
              <a:t>) соблюдение прав и законных интересов собственников помещений в </a:t>
            </a:r>
            <a:r>
              <a:rPr lang="ru-RU" sz="1400" dirty="0" smtClean="0">
                <a:solidFill>
                  <a:srgbClr val="002060"/>
                </a:solidFill>
              </a:rPr>
              <a:t>МКД, </a:t>
            </a:r>
            <a:r>
              <a:rPr lang="ru-RU" sz="1400" dirty="0">
                <a:solidFill>
                  <a:srgbClr val="002060"/>
                </a:solidFill>
              </a:rPr>
              <a:t>а также иных лиц;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	5</a:t>
            </a:r>
            <a:r>
              <a:rPr lang="ru-RU" sz="1400" dirty="0">
                <a:solidFill>
                  <a:srgbClr val="002060"/>
                </a:solidFill>
              </a:rPr>
              <a:t>) постоянную готовность инженерных коммуникаций, приборов учета и другого оборудования, входящих в состав общего имущества собственников помещений в </a:t>
            </a:r>
            <a:r>
              <a:rPr lang="ru-RU" sz="1400" dirty="0" smtClean="0">
                <a:solidFill>
                  <a:srgbClr val="002060"/>
                </a:solidFill>
              </a:rPr>
              <a:t>МКД, </a:t>
            </a:r>
            <a:r>
              <a:rPr lang="ru-RU" sz="1400" dirty="0">
                <a:solidFill>
                  <a:srgbClr val="002060"/>
                </a:solidFill>
              </a:rPr>
              <a:t>к осуществлению поставок ресурсов, необходимых для предоставления коммунальных </a:t>
            </a:r>
            <a:r>
              <a:rPr lang="ru-RU" sz="1400" dirty="0" smtClean="0">
                <a:solidFill>
                  <a:srgbClr val="002060"/>
                </a:solidFill>
              </a:rPr>
              <a:t>услуг в </a:t>
            </a:r>
            <a:r>
              <a:rPr lang="ru-RU" sz="1400" dirty="0">
                <a:solidFill>
                  <a:srgbClr val="002060"/>
                </a:solidFill>
              </a:rPr>
              <a:t>соответствии </a:t>
            </a:r>
            <a:r>
              <a:rPr lang="ru-RU" sz="1400" dirty="0" smtClean="0">
                <a:solidFill>
                  <a:srgbClr val="002060"/>
                </a:solidFill>
              </a:rPr>
              <a:t>с Правилами предоставления коммунальных услуг </a:t>
            </a:r>
            <a:r>
              <a:rPr lang="ru-RU" sz="1400" i="1" dirty="0">
                <a:solidFill>
                  <a:srgbClr val="002060"/>
                </a:solidFill>
              </a:rPr>
              <a:t>(утверждены </a:t>
            </a:r>
            <a:r>
              <a:rPr lang="ru-RU" sz="1400" i="1" dirty="0" smtClean="0">
                <a:solidFill>
                  <a:srgbClr val="002060"/>
                </a:solidFill>
              </a:rPr>
              <a:t>Постановлением </a:t>
            </a:r>
            <a:r>
              <a:rPr lang="ru-RU" sz="1400" i="1" dirty="0">
                <a:solidFill>
                  <a:srgbClr val="002060"/>
                </a:solidFill>
              </a:rPr>
              <a:t>Правительства РФ </a:t>
            </a:r>
            <a:r>
              <a:rPr lang="ru-RU" sz="1400" i="1" dirty="0" smtClean="0">
                <a:solidFill>
                  <a:srgbClr val="002060"/>
                </a:solidFill>
              </a:rPr>
              <a:t>от </a:t>
            </a:r>
            <a:r>
              <a:rPr lang="ru-RU" sz="1400" i="1" dirty="0">
                <a:solidFill>
                  <a:srgbClr val="002060"/>
                </a:solidFill>
              </a:rPr>
              <a:t>06.05.2011 № 354</a:t>
            </a:r>
            <a:r>
              <a:rPr lang="ru-RU" sz="1400" i="1" dirty="0" smtClean="0">
                <a:solidFill>
                  <a:srgbClr val="002060"/>
                </a:solidFill>
              </a:rPr>
              <a:t>)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endParaRPr lang="ru-RU" sz="1400" dirty="0">
              <a:solidFill>
                <a:srgbClr val="002060"/>
              </a:solidFill>
              <a:hlinkClick r:id="rId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3762" y="5412650"/>
            <a:ext cx="8729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Ч. 3 ст. 162  ЖК РФ дополнена п. 5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предусматривающим </a:t>
            </a:r>
            <a:r>
              <a:rPr lang="ru-RU" sz="1400" dirty="0" smtClean="0">
                <a:solidFill>
                  <a:srgbClr val="002060"/>
                </a:solidFill>
              </a:rPr>
              <a:t>включение в текст договоров управления МКД обязанности управляющей </a:t>
            </a:r>
            <a:r>
              <a:rPr lang="ru-RU" sz="1400" dirty="0">
                <a:solidFill>
                  <a:srgbClr val="002060"/>
                </a:solidFill>
              </a:rPr>
              <a:t>организации заключить со специализированной организацией договор о </a:t>
            </a:r>
            <a:r>
              <a:rPr lang="ru-RU" sz="1400" dirty="0" smtClean="0">
                <a:solidFill>
                  <a:srgbClr val="002060"/>
                </a:solidFill>
              </a:rPr>
              <a:t>ТО </a:t>
            </a:r>
            <a:r>
              <a:rPr lang="ru-RU" sz="1400" dirty="0">
                <a:solidFill>
                  <a:srgbClr val="002060"/>
                </a:solidFill>
              </a:rPr>
              <a:t>и ремонте </a:t>
            </a:r>
            <a:r>
              <a:rPr lang="ru-RU" sz="1400" dirty="0" smtClean="0">
                <a:solidFill>
                  <a:srgbClr val="002060"/>
                </a:solidFill>
              </a:rPr>
              <a:t>ВДГО </a:t>
            </a:r>
            <a:r>
              <a:rPr lang="ru-RU" sz="1400" dirty="0">
                <a:solidFill>
                  <a:srgbClr val="002060"/>
                </a:solidFill>
              </a:rPr>
              <a:t>в </a:t>
            </a:r>
            <a:r>
              <a:rPr lang="ru-RU" sz="1400" dirty="0" smtClean="0">
                <a:solidFill>
                  <a:srgbClr val="002060"/>
                </a:solidFill>
              </a:rPr>
              <a:t>МКД </a:t>
            </a:r>
            <a:r>
              <a:rPr lang="ru-RU" sz="1400" dirty="0">
                <a:solidFill>
                  <a:srgbClr val="002060"/>
                </a:solidFill>
              </a:rPr>
              <a:t>(если такое оборудование установлено)</a:t>
            </a: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360576" y="316367"/>
            <a:ext cx="6451784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законом 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18.03.2023 № 71-ФЗ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Жилищный кодекс Российской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</a:p>
          <a:p>
            <a:pPr algn="r">
              <a:defRPr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(продолжение 2.)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/>
          <p:nvPr/>
        </p:nvPicPr>
        <p:blipFill>
          <a:blip r:embed="rId5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0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61176" y="1255106"/>
            <a:ext cx="8754318" cy="39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2278" y="5301208"/>
            <a:ext cx="87283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</a:t>
            </a:r>
            <a:r>
              <a:rPr lang="ru-RU" sz="1100" i="1" dirty="0" smtClean="0"/>
              <a:t> </a:t>
            </a:r>
            <a:r>
              <a:rPr lang="ru-RU" sz="1400" i="1" dirty="0" smtClean="0"/>
              <a:t>Если </a:t>
            </a:r>
            <a:r>
              <a:rPr lang="ru-RU" sz="1400" i="1" dirty="0"/>
              <a:t>договоры о ТО и ремонте ВДГО в МКД должны быть приведены в соответствие с требованиями статьи 157.3 ЖК РФ, </a:t>
            </a:r>
            <a:r>
              <a:rPr lang="ru-RU" sz="1400" i="1" dirty="0" smtClean="0"/>
              <a:t>которая </a:t>
            </a:r>
            <a:r>
              <a:rPr lang="ru-RU" sz="1400" i="1" dirty="0"/>
              <a:t>предусматривает проведение работ по ТО и ремонту ВДГО в МКД и ТО ВКГО в этом же МКД одной </a:t>
            </a:r>
            <a:r>
              <a:rPr lang="ru-RU" sz="1400" i="1" dirty="0" smtClean="0"/>
              <a:t>специализированной </a:t>
            </a:r>
            <a:r>
              <a:rPr lang="ru-RU" sz="1400" i="1" dirty="0"/>
              <a:t>(или, иначе говоря, газораспределительной) организацией, то все договоры, как в отношении ВДГО, </a:t>
            </a:r>
            <a:r>
              <a:rPr lang="ru-RU" sz="1400" i="1" dirty="0" smtClean="0"/>
              <a:t>так </a:t>
            </a:r>
            <a:r>
              <a:rPr lang="ru-RU" sz="1400" i="1" dirty="0"/>
              <a:t>и в отношении ВКГО в МКД, заключенные до 01.09.2023, подлежат прекращению</a:t>
            </a:r>
            <a:r>
              <a:rPr lang="ru-RU" sz="1400" i="1" dirty="0" smtClean="0"/>
              <a:t>.</a:t>
            </a:r>
            <a:endParaRPr lang="ru-RU" sz="1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4994" y="1289020"/>
            <a:ext cx="874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жилой фонд (жилые дома, домовладения)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466" y="1778552"/>
            <a:ext cx="8729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Договоры </a:t>
            </a:r>
            <a:r>
              <a:rPr lang="ru-RU" dirty="0"/>
              <a:t>о ТО ВДГО, заключенные собственниками жилых домов (домовладений) со специализированными организациями до дня вступления в силу настоящего Федерального закона (01.09.2023), действуют до их прекращения или </a:t>
            </a:r>
            <a:r>
              <a:rPr lang="ru-RU" dirty="0" smtClean="0"/>
              <a:t>расторжения.</a:t>
            </a:r>
            <a:endParaRPr lang="ru-RU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Переходные положения, предусмотренные 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законом 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18.03.2023 № 71-ФЗ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1176" y="2849367"/>
            <a:ext cx="8754318" cy="390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93047" y="3461347"/>
            <a:ext cx="47315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Договоры </a:t>
            </a:r>
            <a:r>
              <a:rPr lang="ru-RU" dirty="0"/>
              <a:t>о ТО и ремонте ВДГО в </a:t>
            </a:r>
            <a:r>
              <a:rPr lang="ru-RU" dirty="0" smtClean="0"/>
              <a:t>МКД, </a:t>
            </a:r>
            <a:r>
              <a:rPr lang="ru-RU" dirty="0"/>
              <a:t>заключенные до 01.09.2023, должны быть приведены в соответствие с положениями </a:t>
            </a:r>
            <a:r>
              <a:rPr lang="ru-RU" dirty="0" smtClean="0"/>
              <a:t>ЖК РФ </a:t>
            </a:r>
            <a:r>
              <a:rPr lang="ru-RU" i="1" dirty="0" smtClean="0"/>
              <a:t>(в </a:t>
            </a:r>
            <a:r>
              <a:rPr lang="ru-RU" i="1" dirty="0"/>
              <a:t>редакции </a:t>
            </a:r>
            <a:r>
              <a:rPr lang="ru-RU" i="1" dirty="0" smtClean="0"/>
              <a:t>Федерального закона                 от 18.03.2023 № 71-ФЗ)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до 01.01.2024</a:t>
            </a:r>
            <a:r>
              <a:rPr lang="ru-RU" dirty="0" smtClean="0">
                <a:solidFill>
                  <a:srgbClr val="C00000"/>
                </a:solidFill>
              </a:rPr>
              <a:t>*</a:t>
            </a:r>
            <a:r>
              <a:rPr lang="ru-RU" dirty="0" smtClean="0"/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1176" y="3652810"/>
            <a:ext cx="4022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Договоры </a:t>
            </a:r>
            <a:r>
              <a:rPr lang="ru-RU" dirty="0"/>
              <a:t>о ТО ВКГО в </a:t>
            </a:r>
            <a:r>
              <a:rPr lang="ru-RU" dirty="0" smtClean="0"/>
              <a:t>МКД, </a:t>
            </a:r>
            <a:r>
              <a:rPr lang="ru-RU" dirty="0"/>
              <a:t>заключенные до 01.09.2023, действуют до их прекращения или расторжения, но не позднее </a:t>
            </a:r>
            <a:r>
              <a:rPr lang="ru-RU" dirty="0" smtClean="0"/>
              <a:t>01.01.2024.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6557" y="2886821"/>
            <a:ext cx="874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7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69681" y="1332944"/>
            <a:ext cx="8237234" cy="56621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23792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Федерации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29.05.2023 № 859</a:t>
            </a:r>
          </a:p>
          <a:p>
            <a:pPr algn="ctr" eaLnBrk="1" hangingPunct="1">
              <a:defRPr/>
            </a:pPr>
            <a:endParaRPr lang="ru-RU" altLang="ru-RU" sz="16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1208" y="1314388"/>
            <a:ext cx="7914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В </a:t>
            </a:r>
            <a:r>
              <a:rPr lang="ru-RU" sz="1600" dirty="0" smtClean="0">
                <a:solidFill>
                  <a:schemeClr val="bg1"/>
                </a:solidFill>
              </a:rPr>
              <a:t>Правила поставки </a:t>
            </a:r>
            <a:r>
              <a:rPr lang="ru-RU" sz="1600" dirty="0">
                <a:solidFill>
                  <a:schemeClr val="bg1"/>
                </a:solidFill>
              </a:rPr>
              <a:t>газа для обеспечения коммунально-бытовых нужд </a:t>
            </a:r>
            <a:r>
              <a:rPr lang="ru-RU" sz="1600" dirty="0" smtClean="0">
                <a:solidFill>
                  <a:schemeClr val="bg1"/>
                </a:solidFill>
              </a:rPr>
              <a:t>граждан,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утв. ПП РФ от 21.07.2008 № 549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031423"/>
            <a:ext cx="8516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1600" b="1" dirty="0" smtClean="0"/>
              <a:t>«Специализированная организация»</a:t>
            </a:r>
            <a:r>
              <a:rPr lang="ru-RU" sz="1600" dirty="0" smtClean="0"/>
              <a:t> </a:t>
            </a:r>
            <a:r>
              <a:rPr lang="ru-RU" sz="1600" dirty="0"/>
              <a:t>- соответствующая требованиям, установленным Правилами пользования газом в части обеспечения безопасности при использовании и содержании внутридомового и внутриквартирного газового оборудования при предоставлении коммунальной услуги по газоснабжению, утвержденными постановлением Правительства Российской Федерации от </a:t>
            </a:r>
            <a:r>
              <a:rPr lang="ru-RU" sz="1600" dirty="0" smtClean="0"/>
              <a:t>14.05.2013 № </a:t>
            </a:r>
            <a:r>
              <a:rPr lang="ru-RU" sz="1600" dirty="0"/>
              <a:t>410 </a:t>
            </a:r>
            <a:r>
              <a:rPr lang="ru-RU" sz="1600" dirty="0" smtClean="0"/>
              <a:t>«О </a:t>
            </a:r>
            <a:r>
              <a:rPr lang="ru-RU" sz="1600" dirty="0"/>
              <a:t>мерах по обеспечению безопасности при использовании и содержании внутридомового и внутриквартирного газового </a:t>
            </a:r>
            <a:r>
              <a:rPr lang="ru-RU" sz="1600" dirty="0" smtClean="0"/>
              <a:t>оборудования», </a:t>
            </a:r>
            <a:r>
              <a:rPr lang="ru-RU" sz="1600" b="1" dirty="0"/>
              <a:t>газораспределительная организация</a:t>
            </a:r>
            <a:r>
              <a:rPr lang="ru-RU" sz="1600" dirty="0"/>
              <a:t>, осуществляющая </a:t>
            </a:r>
            <a:endParaRPr lang="ru-RU" sz="1600" dirty="0" smtClean="0"/>
          </a:p>
          <a:p>
            <a:pPr marL="285750" indent="-285750" algn="just">
              <a:buFontTx/>
              <a:buChar char="-"/>
            </a:pPr>
            <a:r>
              <a:rPr lang="ru-RU" sz="1600" b="1" dirty="0" smtClean="0"/>
              <a:t>транспортировку </a:t>
            </a:r>
            <a:r>
              <a:rPr lang="ru-RU" sz="1600" b="1" dirty="0"/>
              <a:t>газа</a:t>
            </a:r>
            <a:r>
              <a:rPr lang="ru-RU" sz="1600" dirty="0"/>
              <a:t> до места соединения сети газораспределения с газопроводом, входящим в состав </a:t>
            </a:r>
            <a:r>
              <a:rPr lang="ru-RU" sz="1600" dirty="0" smtClean="0"/>
              <a:t>ВДГО, </a:t>
            </a:r>
            <a:r>
              <a:rPr lang="ru-RU" sz="1600" dirty="0"/>
              <a:t>а также </a:t>
            </a:r>
            <a:endParaRPr lang="ru-RU" sz="1600" dirty="0" smtClean="0"/>
          </a:p>
          <a:p>
            <a:pPr marL="285750" indent="-285750" algn="just">
              <a:buFontTx/>
              <a:buChar char="-"/>
            </a:pPr>
            <a:r>
              <a:rPr lang="ru-RU" sz="1600" b="1" dirty="0" smtClean="0"/>
              <a:t>осуществляющая </a:t>
            </a:r>
            <a:r>
              <a:rPr lang="ru-RU" sz="1600" b="1" dirty="0"/>
              <a:t>деятельность</a:t>
            </a:r>
            <a:r>
              <a:rPr lang="ru-RU" sz="1600" dirty="0"/>
              <a:t> по </a:t>
            </a:r>
            <a:r>
              <a:rPr lang="ru-RU" sz="1600" dirty="0" smtClean="0"/>
              <a:t>ТО </a:t>
            </a:r>
            <a:r>
              <a:rPr lang="ru-RU" sz="1600" dirty="0"/>
              <a:t>и ремонту </a:t>
            </a:r>
            <a:r>
              <a:rPr lang="ru-RU" sz="1600" dirty="0" smtClean="0"/>
              <a:t>ВДГО </a:t>
            </a:r>
            <a:r>
              <a:rPr lang="ru-RU" sz="1600" dirty="0"/>
              <a:t>в </a:t>
            </a:r>
            <a:r>
              <a:rPr lang="ru-RU" sz="1600" dirty="0" smtClean="0"/>
              <a:t>МКД, ТО ВКГО в МКД </a:t>
            </a:r>
            <a:r>
              <a:rPr lang="ru-RU" sz="1600" dirty="0"/>
              <a:t>и </a:t>
            </a:r>
            <a:r>
              <a:rPr lang="ru-RU" sz="1600" dirty="0" smtClean="0"/>
              <a:t>ТО ВДГО </a:t>
            </a:r>
            <a:r>
              <a:rPr lang="ru-RU" sz="1600" dirty="0"/>
              <a:t>в жилом доме (домовладении) с соблюдением требований, установленных законодательством о газоснабжении в Российской </a:t>
            </a:r>
            <a:r>
              <a:rPr lang="ru-RU" sz="1600" dirty="0" smtClean="0"/>
              <a:t>Федерации</a:t>
            </a:r>
            <a:r>
              <a:rPr lang="ru-RU" sz="1600" dirty="0" smtClean="0">
                <a:solidFill>
                  <a:srgbClr val="C00000"/>
                </a:solidFill>
              </a:rPr>
              <a:t>*</a:t>
            </a:r>
            <a:r>
              <a:rPr lang="ru-RU" sz="1600" dirty="0" smtClean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895" y="5013176"/>
            <a:ext cx="85164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1600" dirty="0" smtClean="0">
                <a:solidFill>
                  <a:srgbClr val="002060"/>
                </a:solidFill>
              </a:rPr>
              <a:t>Методологическое </a:t>
            </a:r>
            <a:r>
              <a:rPr lang="ru-RU" sz="1600" dirty="0">
                <a:solidFill>
                  <a:srgbClr val="002060"/>
                </a:solidFill>
              </a:rPr>
              <a:t>обеспечение деятельности по контролю за техническим обслуживанием и состоянием внутридомового и внутриквартирного газового оборудования осуществляется </a:t>
            </a:r>
            <a:r>
              <a:rPr lang="ru-RU" sz="1600" dirty="0" smtClean="0">
                <a:solidFill>
                  <a:srgbClr val="002060"/>
                </a:solidFill>
              </a:rPr>
              <a:t>ГЖИ ВО, </a:t>
            </a:r>
            <a:r>
              <a:rPr lang="ru-RU" sz="1600" dirty="0">
                <a:solidFill>
                  <a:srgbClr val="002060"/>
                </a:solidFill>
              </a:rPr>
              <a:t>или органом местного самоуправления, уполномоченным на осуществление муниципального жилищного </a:t>
            </a:r>
            <a:r>
              <a:rPr lang="ru-RU" sz="1600" dirty="0" smtClean="0">
                <a:solidFill>
                  <a:srgbClr val="002060"/>
                </a:solidFill>
              </a:rPr>
              <a:t>контроля</a:t>
            </a:r>
            <a:r>
              <a:rPr lang="ru-RU" sz="16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9433" y="5966833"/>
            <a:ext cx="872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 </a:t>
            </a:r>
            <a:r>
              <a:rPr lang="ru-RU" sz="1400" i="1" dirty="0" smtClean="0"/>
              <a:t>Аналогичные изменения внесены в Правила, утв. ПП РФ </a:t>
            </a:r>
            <a:r>
              <a:rPr lang="ru-RU" sz="1400" i="1" dirty="0"/>
              <a:t>от 14.05.2013 № 410</a:t>
            </a:r>
            <a:endParaRPr lang="ru-RU" sz="1400" i="1" dirty="0"/>
          </a:p>
        </p:txBody>
      </p:sp>
      <p:pic>
        <p:nvPicPr>
          <p:cNvPr id="11" name="Рисунок 10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0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44285" y="1224616"/>
            <a:ext cx="8237234" cy="79687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60576" y="316367"/>
            <a:ext cx="6595800" cy="82663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/>
          <a:p>
            <a:pPr algn="ct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Изменения, вносимые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29.05.2023 № 859</a:t>
            </a:r>
          </a:p>
          <a:p>
            <a:pPr algn="ctr" eaLnBrk="1" hangingPunct="1">
              <a:defRPr/>
            </a:pPr>
            <a:endParaRPr lang="ru-RU" altLang="ru-RU" sz="1100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 noChangeArrowheads="1"/>
          </p:cNvSpPr>
          <p:nvPr/>
        </p:nvSpPr>
        <p:spPr bwMode="auto">
          <a:xfrm>
            <a:off x="1281339" y="91849"/>
            <a:ext cx="481920" cy="365125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7" name="Рисунок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96" y="199571"/>
            <a:ext cx="721179" cy="72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12045" y="1143000"/>
            <a:ext cx="8852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1208" y="1207555"/>
            <a:ext cx="7914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В </a:t>
            </a:r>
            <a:r>
              <a:rPr lang="ru-RU" sz="1600" dirty="0" smtClean="0">
                <a:solidFill>
                  <a:schemeClr val="bg1"/>
                </a:solidFill>
              </a:rPr>
              <a:t>Минимальный перечень </a:t>
            </a:r>
            <a:r>
              <a:rPr lang="ru-RU" sz="1600" dirty="0">
                <a:solidFill>
                  <a:schemeClr val="bg1"/>
                </a:solidFill>
              </a:rPr>
              <a:t>услуг и работ, необходимых для обеспечения надлежащего содержания общего имущества в многоквартирном доме, </a:t>
            </a:r>
            <a:endParaRPr lang="ru-RU" sz="160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утв</a:t>
            </a:r>
            <a:r>
              <a:rPr lang="ru-RU" sz="1600" dirty="0">
                <a:solidFill>
                  <a:schemeClr val="bg1"/>
                </a:solidFill>
              </a:rPr>
              <a:t>. Постановлением Правительства РФ от 03.04.2013 № 290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2773" y="2043139"/>
            <a:ext cx="851649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Дополнен п. 15(1</a:t>
            </a:r>
            <a:r>
              <a:rPr lang="ru-RU" sz="1600" b="1" dirty="0">
                <a:solidFill>
                  <a:srgbClr val="002060"/>
                </a:solidFill>
              </a:rPr>
              <a:t>). Работы, выполняемые в целях надлежащего содержания дымовых и вентиляционных каналов в многоквартирных </a:t>
            </a:r>
            <a:r>
              <a:rPr lang="ru-RU" sz="1600" b="1" dirty="0" smtClean="0">
                <a:solidFill>
                  <a:srgbClr val="002060"/>
                </a:solidFill>
              </a:rPr>
              <a:t>домах</a:t>
            </a:r>
            <a:r>
              <a:rPr lang="ru-RU" sz="1600" b="1" dirty="0" smtClean="0">
                <a:solidFill>
                  <a:srgbClr val="C00000"/>
                </a:solidFill>
              </a:rPr>
              <a:t>*</a:t>
            </a:r>
            <a:r>
              <a:rPr lang="ru-RU" sz="1600" b="1" dirty="0" smtClean="0">
                <a:solidFill>
                  <a:srgbClr val="002060"/>
                </a:solidFill>
              </a:rPr>
              <a:t>:</a:t>
            </a:r>
            <a:endParaRPr lang="ru-RU" sz="1600" b="1" dirty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600" dirty="0" smtClean="0"/>
              <a:t>	</a:t>
            </a:r>
            <a:r>
              <a:rPr lang="ru-RU" sz="1500" dirty="0" smtClean="0"/>
              <a:t>проверка </a:t>
            </a:r>
            <a:r>
              <a:rPr lang="ru-RU" sz="1500" dirty="0"/>
              <a:t>состояния и функционирования (наличия тяги) дымовых и вентиляционных каналов при приемке дымовых и вентиляционных каналов в эксплуатацию при газификации здания, при подключении нового газоиспользующего оборудования, при переустройстве и ремонте дымовых и вентиляционных каналов;</a:t>
            </a:r>
          </a:p>
          <a:p>
            <a:pPr algn="just">
              <a:spcBef>
                <a:spcPts val="600"/>
              </a:spcBef>
            </a:pPr>
            <a:r>
              <a:rPr lang="ru-RU" sz="1500" dirty="0" smtClean="0"/>
              <a:t>	проверка </a:t>
            </a:r>
            <a:r>
              <a:rPr lang="ru-RU" sz="1500" dirty="0"/>
              <a:t>состояния и функционирования (наличия тяги) дымовых и вентиляционных каналов в процессе эксплуатации дымовых и вентиляционных каналов </a:t>
            </a:r>
            <a:r>
              <a:rPr lang="ru-RU" sz="1500" b="1" dirty="0"/>
              <a:t>(периодическая проверка) - не реже 3 раз в год (в период с августа по сентябрь, с декабря по февраль, с апреля по июнь)</a:t>
            </a:r>
            <a:r>
              <a:rPr lang="ru-RU" sz="1500" dirty="0"/>
              <a:t>, при этом очередная проверка дымовых и вентиляционных каналов должна быть проведена не ранее чем в третьем месяце и не позднее чем в четвертом месяце после месяца проведения предыдущей проверки;</a:t>
            </a:r>
          </a:p>
          <a:p>
            <a:pPr algn="just">
              <a:spcBef>
                <a:spcPts val="600"/>
              </a:spcBef>
            </a:pPr>
            <a:r>
              <a:rPr lang="ru-RU" sz="1500" dirty="0" smtClean="0"/>
              <a:t>	очистка </a:t>
            </a:r>
            <a:r>
              <a:rPr lang="ru-RU" sz="1500" dirty="0"/>
              <a:t>и (или) ремонт дымовых и вентиляционных каналов при отсутствии тяги, выявленном в процессе эксплуатации, при техническом обслуживании и ремонте внутридомового и (или) внутриквартирного газового оборудования, техническом диагностировании газопроводов, входящих в состав внутридомового и (или) внутриквартирного газового оборудования, и аварийно-диспетчерском обеспечении внутридомового и (или) внутриквартирного газового оборудования.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5666" y="6165304"/>
            <a:ext cx="8728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</a:t>
            </a:r>
          </a:p>
          <a:p>
            <a:r>
              <a:rPr lang="ru-RU" sz="1600" i="1" dirty="0" smtClean="0">
                <a:solidFill>
                  <a:srgbClr val="C00000"/>
                </a:solidFill>
              </a:rPr>
              <a:t>* </a:t>
            </a:r>
            <a:r>
              <a:rPr lang="ru-RU" sz="1400" i="1" dirty="0" smtClean="0"/>
              <a:t>Аналогичные изменения внесены в Правила, утв. ПП РФ </a:t>
            </a:r>
            <a:r>
              <a:rPr lang="ru-RU" sz="1400" i="1" dirty="0"/>
              <a:t>от 14.05.2013 № 410</a:t>
            </a:r>
            <a:endParaRPr lang="ru-RU" sz="1400" i="1" dirty="0"/>
          </a:p>
        </p:txBody>
      </p:sp>
      <p:pic>
        <p:nvPicPr>
          <p:cNvPr id="18" name="Рисунок 17"/>
          <p:cNvPicPr/>
          <p:nvPr/>
        </p:nvPicPr>
        <p:blipFill>
          <a:blip r:embed="rId4"/>
          <a:stretch/>
        </p:blipFill>
        <p:spPr bwMode="auto">
          <a:xfrm>
            <a:off x="8149322" y="142020"/>
            <a:ext cx="771952" cy="9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28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8381</TotalTime>
  <Words>1946</Words>
  <Application>Microsoft Office PowerPoint</Application>
  <PresentationFormat>Экран (4:3)</PresentationFormat>
  <Paragraphs>166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Васильев Андрей Юрьевич</dc:creator>
  <cp:lastModifiedBy>Егоров Андрей Александрович</cp:lastModifiedBy>
  <cp:revision>161</cp:revision>
  <cp:lastPrinted>2021-01-19T13:59:43Z</cp:lastPrinted>
  <dcterms:created xsi:type="dcterms:W3CDTF">2021-01-15T07:11:03Z</dcterms:created>
  <dcterms:modified xsi:type="dcterms:W3CDTF">2023-08-14T07:16:45Z</dcterms:modified>
</cp:coreProperties>
</file>